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5" r:id="rId3"/>
    <p:sldId id="259" r:id="rId4"/>
    <p:sldId id="280" r:id="rId5"/>
    <p:sldId id="277" r:id="rId6"/>
    <p:sldId id="281" r:id="rId7"/>
    <p:sldId id="283" r:id="rId8"/>
    <p:sldId id="293" r:id="rId9"/>
    <p:sldId id="284" r:id="rId10"/>
    <p:sldId id="274" r:id="rId11"/>
    <p:sldId id="285"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9B"/>
    <a:srgbClr val="AAA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029" autoAdjust="0"/>
  </p:normalViewPr>
  <p:slideViewPr>
    <p:cSldViewPr snapToGrid="0">
      <p:cViewPr varScale="1">
        <p:scale>
          <a:sx n="82" d="100"/>
          <a:sy n="82" d="100"/>
        </p:scale>
        <p:origin x="157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4EB1A-AABF-404F-AF30-152C43DB119A}" type="datetimeFigureOut">
              <a:rPr lang="en-US" smtClean="0"/>
              <a:t>12/29/2020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A9AC7-9114-4CFE-AFA6-A618E42307E2}" type="slidenum">
              <a:rPr lang="en-US" smtClean="0"/>
              <a:t>‹#›</a:t>
            </a:fld>
            <a:endParaRPr lang="en-US"/>
          </a:p>
        </p:txBody>
      </p:sp>
    </p:spTree>
    <p:extLst>
      <p:ext uri="{BB962C8B-B14F-4D97-AF65-F5344CB8AC3E}">
        <p14:creationId xmlns:p14="http://schemas.microsoft.com/office/powerpoint/2010/main" val="264904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CAEE9C2B-6CB8-43F2-B096-E79E9F699109}" type="slidenum">
              <a:rPr lang="en-US" smtClean="0"/>
              <a:t>2</a:t>
            </a:fld>
            <a:endParaRPr lang="en-US"/>
          </a:p>
        </p:txBody>
      </p:sp>
    </p:spTree>
    <p:extLst>
      <p:ext uri="{BB962C8B-B14F-4D97-AF65-F5344CB8AC3E}">
        <p14:creationId xmlns:p14="http://schemas.microsoft.com/office/powerpoint/2010/main" val="99921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1A9AC7-9114-4CFE-AFA6-A618E42307E2}" type="slidenum">
              <a:rPr lang="en-US" smtClean="0"/>
              <a:t>12</a:t>
            </a:fld>
            <a:endParaRPr lang="en-US"/>
          </a:p>
        </p:txBody>
      </p:sp>
    </p:spTree>
    <p:extLst>
      <p:ext uri="{BB962C8B-B14F-4D97-AF65-F5344CB8AC3E}">
        <p14:creationId xmlns:p14="http://schemas.microsoft.com/office/powerpoint/2010/main" val="43942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1A9AC7-9114-4CFE-AFA6-A618E42307E2}" type="slidenum">
              <a:rPr lang="en-US" smtClean="0"/>
              <a:t>3</a:t>
            </a:fld>
            <a:endParaRPr lang="en-US"/>
          </a:p>
        </p:txBody>
      </p:sp>
    </p:spTree>
    <p:extLst>
      <p:ext uri="{BB962C8B-B14F-4D97-AF65-F5344CB8AC3E}">
        <p14:creationId xmlns:p14="http://schemas.microsoft.com/office/powerpoint/2010/main" val="195328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81A9AC7-9114-4CFE-AFA6-A618E42307E2}" type="slidenum">
              <a:rPr lang="en-US" smtClean="0"/>
              <a:t>4</a:t>
            </a:fld>
            <a:endParaRPr lang="en-US"/>
          </a:p>
        </p:txBody>
      </p:sp>
    </p:spTree>
    <p:extLst>
      <p:ext uri="{BB962C8B-B14F-4D97-AF65-F5344CB8AC3E}">
        <p14:creationId xmlns:p14="http://schemas.microsoft.com/office/powerpoint/2010/main" val="281683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1A9AC7-9114-4CFE-AFA6-A618E42307E2}" type="slidenum">
              <a:rPr lang="en-US" smtClean="0"/>
              <a:t>5</a:t>
            </a:fld>
            <a:endParaRPr lang="en-US"/>
          </a:p>
        </p:txBody>
      </p:sp>
    </p:spTree>
    <p:extLst>
      <p:ext uri="{BB962C8B-B14F-4D97-AF65-F5344CB8AC3E}">
        <p14:creationId xmlns:p14="http://schemas.microsoft.com/office/powerpoint/2010/main" val="2611588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1A9AC7-9114-4CFE-AFA6-A618E42307E2}" type="slidenum">
              <a:rPr lang="en-US" smtClean="0"/>
              <a:t>6</a:t>
            </a:fld>
            <a:endParaRPr lang="en-US"/>
          </a:p>
        </p:txBody>
      </p:sp>
    </p:spTree>
    <p:extLst>
      <p:ext uri="{BB962C8B-B14F-4D97-AF65-F5344CB8AC3E}">
        <p14:creationId xmlns:p14="http://schemas.microsoft.com/office/powerpoint/2010/main" val="335659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1A9AC7-9114-4CFE-AFA6-A618E42307E2}" type="slidenum">
              <a:rPr lang="en-US" smtClean="0"/>
              <a:t>7</a:t>
            </a:fld>
            <a:endParaRPr lang="en-US"/>
          </a:p>
        </p:txBody>
      </p:sp>
    </p:spTree>
    <p:extLst>
      <p:ext uri="{BB962C8B-B14F-4D97-AF65-F5344CB8AC3E}">
        <p14:creationId xmlns:p14="http://schemas.microsoft.com/office/powerpoint/2010/main" val="2441340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1A9AC7-9114-4CFE-AFA6-A618E42307E2}" type="slidenum">
              <a:rPr lang="en-US" smtClean="0"/>
              <a:t>8</a:t>
            </a:fld>
            <a:endParaRPr lang="en-US"/>
          </a:p>
        </p:txBody>
      </p:sp>
    </p:spTree>
    <p:extLst>
      <p:ext uri="{BB962C8B-B14F-4D97-AF65-F5344CB8AC3E}">
        <p14:creationId xmlns:p14="http://schemas.microsoft.com/office/powerpoint/2010/main" val="16080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1A9AC7-9114-4CFE-AFA6-A618E42307E2}" type="slidenum">
              <a:rPr lang="en-US" smtClean="0"/>
              <a:t>9</a:t>
            </a:fld>
            <a:endParaRPr lang="en-US"/>
          </a:p>
        </p:txBody>
      </p:sp>
    </p:spTree>
    <p:extLst>
      <p:ext uri="{BB962C8B-B14F-4D97-AF65-F5344CB8AC3E}">
        <p14:creationId xmlns:p14="http://schemas.microsoft.com/office/powerpoint/2010/main" val="1835797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1A9AC7-9114-4CFE-AFA6-A618E42307E2}" type="slidenum">
              <a:rPr lang="en-US" smtClean="0"/>
              <a:t>11</a:t>
            </a:fld>
            <a:endParaRPr lang="en-US"/>
          </a:p>
        </p:txBody>
      </p:sp>
    </p:spTree>
    <p:extLst>
      <p:ext uri="{BB962C8B-B14F-4D97-AF65-F5344CB8AC3E}">
        <p14:creationId xmlns:p14="http://schemas.microsoft.com/office/powerpoint/2010/main" val="125315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A2ABB5-00D4-4B43-B6FB-78FACD0877C2}"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75F84-A65A-4E7E-9B03-A7467FD83EA7}" type="slidenum">
              <a:rPr lang="en-US" smtClean="0"/>
              <a:t>‹#›</a:t>
            </a:fld>
            <a:endParaRPr lang="en-US"/>
          </a:p>
        </p:txBody>
      </p:sp>
      <p:pic>
        <p:nvPicPr>
          <p:cNvPr id="7" name="Picture 6"/>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flipH="1">
            <a:off x="117694" y="3549751"/>
            <a:ext cx="4300396" cy="2832807"/>
          </a:xfrm>
          <a:prstGeom prst="rect">
            <a:avLst/>
          </a:prstGeom>
        </p:spPr>
      </p:pic>
    </p:spTree>
    <p:extLst>
      <p:ext uri="{BB962C8B-B14F-4D97-AF65-F5344CB8AC3E}">
        <p14:creationId xmlns:p14="http://schemas.microsoft.com/office/powerpoint/2010/main" val="93683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ABB5-00D4-4B43-B6FB-78FACD0877C2}"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268311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ABB5-00D4-4B43-B6FB-78FACD0877C2}"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459162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flipH="1">
            <a:off x="117694" y="3549751"/>
            <a:ext cx="4300396" cy="2832807"/>
          </a:xfrm>
          <a:prstGeom prst="rect">
            <a:avLst/>
          </a:prstGeom>
        </p:spPr>
      </p:pic>
      <p:sp>
        <p:nvSpPr>
          <p:cNvPr id="16" name="Title 15"/>
          <p:cNvSpPr>
            <a:spLocks noGrp="1"/>
          </p:cNvSpPr>
          <p:nvPr>
            <p:ph type="title"/>
          </p:nvPr>
        </p:nvSpPr>
        <p:spPr>
          <a:xfrm>
            <a:off x="711451" y="1784632"/>
            <a:ext cx="10515600" cy="1325563"/>
          </a:xfrm>
          <a:prstGeom prst="rect">
            <a:avLst/>
          </a:prstGeom>
        </p:spPr>
        <p:txBody>
          <a:bodyPr/>
          <a:lstStyle>
            <a:lvl1pPr algn="ctr">
              <a:defRPr b="1">
                <a:solidFill>
                  <a:srgbClr val="00A19B"/>
                </a:solidFill>
                <a:latin typeface="Euphemia" panose="020B0503040102020104" pitchFamily="34" charset="0"/>
              </a:defRPr>
            </a:lvl1pPr>
          </a:lstStyle>
          <a:p>
            <a:r>
              <a:rPr lang="en-US" dirty="0"/>
              <a:t>Click to edit Master title style</a:t>
            </a:r>
          </a:p>
        </p:txBody>
      </p:sp>
    </p:spTree>
    <p:extLst>
      <p:ext uri="{BB962C8B-B14F-4D97-AF65-F5344CB8AC3E}">
        <p14:creationId xmlns:p14="http://schemas.microsoft.com/office/powerpoint/2010/main" val="2808307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00A19B"/>
                </a:solidFill>
              </a:defRPr>
            </a:lvl1pPr>
            <a:lvl2pPr>
              <a:defRPr>
                <a:solidFill>
                  <a:srgbClr val="00A19B"/>
                </a:solidFill>
              </a:defRPr>
            </a:lvl2pPr>
            <a:lvl3pPr>
              <a:defRPr>
                <a:solidFill>
                  <a:srgbClr val="00A19B"/>
                </a:solidFill>
              </a:defRPr>
            </a:lvl3pPr>
            <a:lvl4pPr>
              <a:defRPr>
                <a:solidFill>
                  <a:srgbClr val="00A19B"/>
                </a:solidFill>
              </a:defRPr>
            </a:lvl4pPr>
            <a:lvl5pPr>
              <a:defRPr>
                <a:solidFill>
                  <a:srgbClr val="00A19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1A2ABB5-00D4-4B43-B6FB-78FACD0877C2}"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75F84-A65A-4E7E-9B03-A7467FD83EA7}" type="slidenum">
              <a:rPr lang="en-US" smtClean="0"/>
              <a:t>‹#›</a:t>
            </a:fld>
            <a:endParaRPr lang="en-US"/>
          </a:p>
        </p:txBody>
      </p:sp>
      <p:sp>
        <p:nvSpPr>
          <p:cNvPr id="10" name="Rectangle 9"/>
          <p:cNvSpPr/>
          <p:nvPr userDrawn="1"/>
        </p:nvSpPr>
        <p:spPr>
          <a:xfrm>
            <a:off x="0" y="723171"/>
            <a:ext cx="7469109" cy="706270"/>
          </a:xfrm>
          <a:prstGeom prst="rect">
            <a:avLst/>
          </a:prstGeom>
          <a:solidFill>
            <a:srgbClr val="AAAD31">
              <a:alpha val="69804"/>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1192" y="842409"/>
            <a:ext cx="6916848" cy="467794"/>
          </a:xfrm>
        </p:spPr>
        <p:txBody>
          <a:bodyPr>
            <a:noAutofit/>
          </a:bodyPr>
          <a:lstStyle>
            <a:lvl1pPr>
              <a:defRPr sz="3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7932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A2ABB5-00D4-4B43-B6FB-78FACD0877C2}"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227258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2ABB5-00D4-4B43-B6FB-78FACD0877C2}"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115059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2ABB5-00D4-4B43-B6FB-78FACD0877C2}" type="datetimeFigureOut">
              <a:rPr lang="en-US" smtClean="0"/>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387197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2ABB5-00D4-4B43-B6FB-78FACD0877C2}" type="datetimeFigureOut">
              <a:rPr lang="en-US" smtClean="0"/>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107616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ABB5-00D4-4B43-B6FB-78FACD0877C2}" type="datetimeFigureOut">
              <a:rPr lang="en-US" smtClean="0"/>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80305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2ABB5-00D4-4B43-B6FB-78FACD0877C2}"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98313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2ABB5-00D4-4B43-B6FB-78FACD0877C2}"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75F84-A65A-4E7E-9B03-A7467FD83EA7}" type="slidenum">
              <a:rPr lang="en-US" smtClean="0"/>
              <a:t>‹#›</a:t>
            </a:fld>
            <a:endParaRPr lang="en-US"/>
          </a:p>
        </p:txBody>
      </p:sp>
    </p:spTree>
    <p:extLst>
      <p:ext uri="{BB962C8B-B14F-4D97-AF65-F5344CB8AC3E}">
        <p14:creationId xmlns:p14="http://schemas.microsoft.com/office/powerpoint/2010/main" val="214861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ABB5-00D4-4B43-B6FB-78FACD0877C2}" type="datetimeFigureOut">
              <a:rPr lang="en-US" smtClean="0"/>
              <a:t>12/29/2020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75F84-A65A-4E7E-9B03-A7467FD83EA7}" type="slidenum">
              <a:rPr lang="en-US" smtClean="0"/>
              <a:t>‹#›</a:t>
            </a:fld>
            <a:endParaRPr lang="en-US"/>
          </a:p>
        </p:txBody>
      </p:sp>
      <p:pic>
        <p:nvPicPr>
          <p:cNvPr id="7" name="Picture 6"/>
          <p:cNvPicPr>
            <a:picLocks noChangeAspect="1"/>
          </p:cNvPicPr>
          <p:nvPr userDrawn="1"/>
        </p:nvPicPr>
        <p:blipFill>
          <a:blip r:embed="rId1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934" y="6356350"/>
            <a:ext cx="6300454" cy="514183"/>
          </a:xfrm>
          <a:prstGeom prst="rect">
            <a:avLst/>
          </a:prstGeom>
        </p:spPr>
      </p:pic>
      <p:pic>
        <p:nvPicPr>
          <p:cNvPr id="8" name="Picture 7"/>
          <p:cNvPicPr>
            <a:picLocks noChangeAspect="1"/>
          </p:cNvPicPr>
          <p:nvPr userDrawn="1"/>
        </p:nvPicPr>
        <p:blipFill>
          <a:blip r:embed="rId1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163732" y="6360583"/>
            <a:ext cx="6300454" cy="514183"/>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167042" y="5868590"/>
            <a:ext cx="1913745" cy="502891"/>
          </a:xfrm>
          <a:prstGeom prst="rect">
            <a:avLst/>
          </a:prstGeom>
        </p:spPr>
      </p:pic>
    </p:spTree>
    <p:extLst>
      <p:ext uri="{BB962C8B-B14F-4D97-AF65-F5344CB8AC3E}">
        <p14:creationId xmlns:p14="http://schemas.microsoft.com/office/powerpoint/2010/main" val="3321976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dirty="0">
                <a:solidFill>
                  <a:srgbClr val="00A19B"/>
                </a:solidFill>
                <a:latin typeface="Franklin Gothic Medium Cond" panose="020B0606030402020204" pitchFamily="34" charset="0"/>
              </a:rPr>
              <a:t>Marking Children's Developmental Milestones</a:t>
            </a:r>
          </a:p>
        </p:txBody>
      </p:sp>
      <p:sp>
        <p:nvSpPr>
          <p:cNvPr id="3" name="Subtitle 2"/>
          <p:cNvSpPr>
            <a:spLocks noGrp="1"/>
          </p:cNvSpPr>
          <p:nvPr>
            <p:ph type="subTitle" idx="1"/>
          </p:nvPr>
        </p:nvSpPr>
        <p:spPr/>
        <p:txBody>
          <a:bodyPr/>
          <a:lstStyle/>
          <a:p>
            <a:pPr algn="r"/>
            <a:r>
              <a:rPr lang="en-US" dirty="0">
                <a:solidFill>
                  <a:srgbClr val="00A19B"/>
                </a:solidFill>
              </a:rPr>
              <a:t>Findings from a Baseline Survey of Mississippi</a:t>
            </a:r>
          </a:p>
        </p:txBody>
      </p:sp>
    </p:spTree>
    <p:extLst>
      <p:ext uri="{BB962C8B-B14F-4D97-AF65-F5344CB8AC3E}">
        <p14:creationId xmlns:p14="http://schemas.microsoft.com/office/powerpoint/2010/main" val="2845237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p>
        </p:txBody>
      </p:sp>
      <p:sp>
        <p:nvSpPr>
          <p:cNvPr id="3" name="Content Placeholder 2"/>
          <p:cNvSpPr>
            <a:spLocks noGrp="1"/>
          </p:cNvSpPr>
          <p:nvPr>
            <p:ph idx="1"/>
          </p:nvPr>
        </p:nvSpPr>
        <p:spPr/>
        <p:txBody>
          <a:bodyPr>
            <a:normAutofit/>
          </a:bodyPr>
          <a:lstStyle/>
          <a:p>
            <a:pPr>
              <a:spcAft>
                <a:spcPts val="1800"/>
              </a:spcAft>
            </a:pPr>
            <a:r>
              <a:rPr lang="en-US" dirty="0"/>
              <a:t>We know there are things that can hamper optimal development like adverse childhood experiences. </a:t>
            </a:r>
          </a:p>
          <a:p>
            <a:r>
              <a:rPr lang="en-US" dirty="0"/>
              <a:t>However, the biggest need we have is to actually monitor how kids are doing developmentally! </a:t>
            </a:r>
          </a:p>
          <a:p>
            <a:pPr lvl="1"/>
            <a:r>
              <a:rPr lang="en-US" dirty="0"/>
              <a:t>Fewer than 3 in 10 are being screened now</a:t>
            </a:r>
          </a:p>
          <a:p>
            <a:pPr lvl="1"/>
            <a:r>
              <a:rPr lang="en-US" dirty="0"/>
              <a:t>Fewer than half even get a cursory question from a doctor about developmental health concerns</a:t>
            </a:r>
          </a:p>
          <a:p>
            <a:r>
              <a:rPr lang="en-US" dirty="0"/>
              <a:t>Can provide the needed supports and avert unnecessary costs if we catch problems early. </a:t>
            </a:r>
          </a:p>
          <a:p>
            <a:endParaRPr lang="en-US" dirty="0"/>
          </a:p>
          <a:p>
            <a:pPr lvl="1"/>
            <a:endParaRPr lang="en-US" dirty="0"/>
          </a:p>
          <a:p>
            <a:endParaRPr lang="en-US" dirty="0"/>
          </a:p>
        </p:txBody>
      </p:sp>
    </p:spTree>
    <p:extLst>
      <p:ext uri="{BB962C8B-B14F-4D97-AF65-F5344CB8AC3E}">
        <p14:creationId xmlns:p14="http://schemas.microsoft.com/office/powerpoint/2010/main" val="71677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we support providers </a:t>
            </a:r>
          </a:p>
        </p:txBody>
      </p:sp>
      <p:sp>
        <p:nvSpPr>
          <p:cNvPr id="3" name="Content Placeholder 2"/>
          <p:cNvSpPr>
            <a:spLocks noGrp="1"/>
          </p:cNvSpPr>
          <p:nvPr>
            <p:ph idx="1"/>
          </p:nvPr>
        </p:nvSpPr>
        <p:spPr/>
        <p:txBody>
          <a:bodyPr>
            <a:normAutofit/>
          </a:bodyPr>
          <a:lstStyle/>
          <a:p>
            <a:pPr>
              <a:spcAft>
                <a:spcPts val="1800"/>
              </a:spcAft>
            </a:pPr>
            <a:r>
              <a:rPr lang="en-US" dirty="0"/>
              <a:t>Increase Medicaid managed care organizations’ accountability for ensuring children receive developmental screenings at EPSDT wellness checks</a:t>
            </a:r>
          </a:p>
          <a:p>
            <a:pPr>
              <a:spcAft>
                <a:spcPts val="1800"/>
              </a:spcAft>
            </a:pPr>
            <a:r>
              <a:rPr lang="en-US" dirty="0"/>
              <a:t>Expand the use of telehealth services to link primary care providers to developmental health specialists</a:t>
            </a:r>
          </a:p>
          <a:p>
            <a:pPr>
              <a:spcAft>
                <a:spcPts val="1800"/>
              </a:spcAft>
            </a:pPr>
            <a:r>
              <a:rPr lang="en-US" dirty="0"/>
              <a:t>Increasing Medicaid support for statewide pediatric care coordination services.</a:t>
            </a:r>
          </a:p>
        </p:txBody>
      </p:sp>
    </p:spTree>
    <p:extLst>
      <p:ext uri="{BB962C8B-B14F-4D97-AF65-F5344CB8AC3E}">
        <p14:creationId xmlns:p14="http://schemas.microsoft.com/office/powerpoint/2010/main" val="12427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Contact Information</a:t>
            </a:r>
          </a:p>
        </p:txBody>
      </p:sp>
      <p:sp>
        <p:nvSpPr>
          <p:cNvPr id="3" name="Content Placeholder 2"/>
          <p:cNvSpPr>
            <a:spLocks noGrp="1"/>
          </p:cNvSpPr>
          <p:nvPr>
            <p:ph idx="1"/>
          </p:nvPr>
        </p:nvSpPr>
        <p:spPr>
          <a:xfrm>
            <a:off x="535459" y="1672281"/>
            <a:ext cx="9415849" cy="4504682"/>
          </a:xfrm>
        </p:spPr>
        <p:txBody>
          <a:bodyPr>
            <a:normAutofit/>
          </a:bodyPr>
          <a:lstStyle/>
          <a:p>
            <a:pPr marL="0" indent="0">
              <a:lnSpc>
                <a:spcPct val="120000"/>
              </a:lnSpc>
              <a:spcBef>
                <a:spcPts val="0"/>
              </a:spcBef>
              <a:buNone/>
            </a:pPr>
            <a:r>
              <a:rPr lang="en-US" sz="1600" dirty="0"/>
              <a:t>Ben Walker</a:t>
            </a:r>
          </a:p>
          <a:p>
            <a:pPr marL="0" indent="0">
              <a:lnSpc>
                <a:spcPct val="120000"/>
              </a:lnSpc>
              <a:spcBef>
                <a:spcPts val="0"/>
              </a:spcBef>
              <a:buNone/>
            </a:pPr>
            <a:r>
              <a:rPr lang="en-US" sz="1600" dirty="0"/>
              <a:t>Project Manager</a:t>
            </a:r>
          </a:p>
          <a:p>
            <a:pPr marL="0" indent="0">
              <a:lnSpc>
                <a:spcPct val="120000"/>
              </a:lnSpc>
              <a:spcBef>
                <a:spcPts val="0"/>
              </a:spcBef>
              <a:buNone/>
            </a:pPr>
            <a:r>
              <a:rPr lang="en-US" sz="1600" dirty="0"/>
              <a:t>Social Science Research Center</a:t>
            </a:r>
          </a:p>
          <a:p>
            <a:pPr marL="0" indent="0">
              <a:lnSpc>
                <a:spcPct val="120000"/>
              </a:lnSpc>
              <a:spcBef>
                <a:spcPts val="0"/>
              </a:spcBef>
              <a:buNone/>
            </a:pPr>
            <a:r>
              <a:rPr lang="en-US" sz="1600" dirty="0"/>
              <a:t>Mississippi State University</a:t>
            </a:r>
          </a:p>
          <a:p>
            <a:pPr marL="0" indent="0">
              <a:lnSpc>
                <a:spcPct val="120000"/>
              </a:lnSpc>
              <a:spcBef>
                <a:spcPts val="0"/>
              </a:spcBef>
              <a:buNone/>
            </a:pPr>
            <a:r>
              <a:rPr lang="en-US" sz="1600" dirty="0"/>
              <a:t>Email: ben.walker@ssrc.misstate.edu</a:t>
            </a:r>
          </a:p>
        </p:txBody>
      </p:sp>
    </p:spTree>
    <p:extLst>
      <p:ext uri="{BB962C8B-B14F-4D97-AF65-F5344CB8AC3E}">
        <p14:creationId xmlns:p14="http://schemas.microsoft.com/office/powerpoint/2010/main" val="22756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33735"/>
            <a:ext cx="12330820" cy="4209861"/>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144855" y="2879000"/>
            <a:ext cx="5486400" cy="677108"/>
          </a:xfrm>
          <a:prstGeom prst="rect">
            <a:avLst/>
          </a:prstGeom>
          <a:noFill/>
        </p:spPr>
        <p:txBody>
          <a:bodyPr wrap="square" rtlCol="0">
            <a:spAutoFit/>
          </a:bodyPr>
          <a:lstStyle/>
          <a:p>
            <a:endParaRPr lang="en-US" sz="2000" dirty="0">
              <a:latin typeface="Euphemia" panose="020B0503040102020104" pitchFamily="34" charset="0"/>
            </a:endParaRPr>
          </a:p>
          <a:p>
            <a:endParaRPr lang="en-US" dirty="0">
              <a:latin typeface="Euphemia" panose="020B05030401020201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3798" y="262023"/>
            <a:ext cx="1600200" cy="12192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5395" y="262023"/>
            <a:ext cx="1171575" cy="1257300"/>
          </a:xfrm>
          <a:prstGeom prst="rect">
            <a:avLst/>
          </a:prstGeom>
        </p:spPr>
      </p:pic>
      <p:sp>
        <p:nvSpPr>
          <p:cNvPr id="7" name="TextBox 6"/>
          <p:cNvSpPr txBox="1"/>
          <p:nvPr/>
        </p:nvSpPr>
        <p:spPr>
          <a:xfrm>
            <a:off x="2697933" y="6034060"/>
            <a:ext cx="6934954" cy="707886"/>
          </a:xfrm>
          <a:prstGeom prst="rect">
            <a:avLst/>
          </a:prstGeom>
          <a:solidFill>
            <a:srgbClr val="CD25B0"/>
          </a:solidFill>
        </p:spPr>
        <p:txBody>
          <a:bodyPr wrap="square" rtlCol="0">
            <a:spAutoFit/>
          </a:bodyPr>
          <a:lstStyle/>
          <a:p>
            <a:pPr algn="ctr"/>
            <a:r>
              <a:rPr lang="en-US" sz="2000" dirty="0">
                <a:solidFill>
                  <a:schemeClr val="bg1"/>
                </a:solidFill>
              </a:rPr>
              <a:t>Visit our website:</a:t>
            </a:r>
          </a:p>
          <a:p>
            <a:pPr algn="ctr"/>
            <a:r>
              <a:rPr lang="en-US" sz="2000" b="1" dirty="0">
                <a:solidFill>
                  <a:schemeClr val="bg1"/>
                </a:solidFill>
              </a:rPr>
              <a:t>www. MississippiThrive.com</a:t>
            </a:r>
          </a:p>
        </p:txBody>
      </p:sp>
      <p:sp>
        <p:nvSpPr>
          <p:cNvPr id="2" name="TextBox 1"/>
          <p:cNvSpPr txBox="1"/>
          <p:nvPr/>
        </p:nvSpPr>
        <p:spPr>
          <a:xfrm>
            <a:off x="2777446" y="1762092"/>
            <a:ext cx="6934953" cy="3970318"/>
          </a:xfrm>
          <a:prstGeom prst="rect">
            <a:avLst/>
          </a:prstGeom>
          <a:noFill/>
        </p:spPr>
        <p:txBody>
          <a:bodyPr wrap="square" rtlCol="0">
            <a:spAutoFit/>
          </a:bodyPr>
          <a:lstStyle/>
          <a:p>
            <a:r>
              <a:rPr lang="en-US" dirty="0">
                <a:solidFill>
                  <a:srgbClr val="00A19B"/>
                </a:solidFill>
              </a:rPr>
              <a:t>The Child Health and Development Project: Mississippi Thrive!, funded by the Health Resources Services Administration (HRSA), is a project of the University of Mississippi Medical Center (UMMC) and the Social Science Research Center (SSRC) of Mississippi State University (MSU). Our goal is to improve the developmental health of children ages 0-5 in Mississippi. For more information, visit us at www.MississippiThrive.com</a:t>
            </a:r>
          </a:p>
          <a:p>
            <a:endParaRPr lang="en-US" dirty="0">
              <a:solidFill>
                <a:srgbClr val="00A19B"/>
              </a:solidFill>
            </a:endParaRPr>
          </a:p>
          <a:p>
            <a:r>
              <a:rPr lang="en-US" dirty="0">
                <a:solidFill>
                  <a:srgbClr val="00A19B"/>
                </a:solidFill>
              </a:rPr>
              <a:t>This presentation is supported by the Health Resources and Services Administration (HRSA) of the U.S. Department of Health and Human Services (HHS) as part of an award totaling $14 million with 0 percent financed with non-governmental sources. The contents are those of the author(s) and do not necessarily represent the official views of, nor an endorsement, by HRSA, HHS, or the U.S. Government. For more information, please visit HRSA.gov</a:t>
            </a:r>
          </a:p>
        </p:txBody>
      </p:sp>
    </p:spTree>
    <p:extLst>
      <p:ext uri="{BB962C8B-B14F-4D97-AF65-F5344CB8AC3E}">
        <p14:creationId xmlns:p14="http://schemas.microsoft.com/office/powerpoint/2010/main" val="194167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Mississippi Child Health and Development Survey</a:t>
            </a:r>
          </a:p>
        </p:txBody>
      </p:sp>
      <p:sp>
        <p:nvSpPr>
          <p:cNvPr id="3" name="Content Placeholder 2"/>
          <p:cNvSpPr>
            <a:spLocks noGrp="1"/>
          </p:cNvSpPr>
          <p:nvPr>
            <p:ph idx="1"/>
          </p:nvPr>
        </p:nvSpPr>
        <p:spPr/>
        <p:txBody>
          <a:bodyPr>
            <a:normAutofit fontScale="92500" lnSpcReduction="10000"/>
          </a:bodyPr>
          <a:lstStyle/>
          <a:p>
            <a:pPr marL="0" lvl="1">
              <a:spcBef>
                <a:spcPts val="600"/>
              </a:spcBef>
            </a:pPr>
            <a:r>
              <a:rPr lang="en-US" sz="2800" dirty="0"/>
              <a:t>Motivation</a:t>
            </a:r>
          </a:p>
          <a:p>
            <a:pPr marL="0" lvl="1" indent="0">
              <a:spcBef>
                <a:spcPts val="600"/>
              </a:spcBef>
              <a:buNone/>
            </a:pPr>
            <a:endParaRPr lang="en-US" sz="2800" dirty="0"/>
          </a:p>
          <a:p>
            <a:pPr marL="0" lvl="1">
              <a:spcBef>
                <a:spcPts val="600"/>
              </a:spcBef>
            </a:pPr>
            <a:r>
              <a:rPr lang="en-US" sz="2800" dirty="0"/>
              <a:t>Survey Design</a:t>
            </a:r>
          </a:p>
          <a:p>
            <a:pPr marL="742950" lvl="1" indent="-285750">
              <a:spcBef>
                <a:spcPts val="600"/>
              </a:spcBef>
              <a:spcAft>
                <a:spcPts val="600"/>
              </a:spcAft>
            </a:pPr>
            <a:r>
              <a:rPr lang="en-US" dirty="0"/>
              <a:t>State-wide survey modeled in part after the National Survey of Children’s Health (NSCH)</a:t>
            </a:r>
          </a:p>
          <a:p>
            <a:pPr marL="742950" lvl="1" indent="-285750">
              <a:spcBef>
                <a:spcPts val="600"/>
              </a:spcBef>
              <a:spcAft>
                <a:spcPts val="600"/>
              </a:spcAft>
            </a:pPr>
            <a:r>
              <a:rPr lang="en-US" dirty="0"/>
              <a:t>Representative sample of households with at least one child aged 0-5 years</a:t>
            </a:r>
          </a:p>
          <a:p>
            <a:pPr marL="742950" lvl="1" indent="-285750">
              <a:spcBef>
                <a:spcPts val="600"/>
              </a:spcBef>
              <a:spcAft>
                <a:spcPts val="600"/>
              </a:spcAft>
            </a:pPr>
            <a:r>
              <a:rPr lang="en-US" dirty="0"/>
              <a:t>Parents (or knowledgeable adult) interviewed about a focal child drawn at random from household (N = 1,016)</a:t>
            </a:r>
          </a:p>
          <a:p>
            <a:pPr marL="742950" lvl="1" indent="-285750">
              <a:spcBef>
                <a:spcPts val="600"/>
              </a:spcBef>
              <a:spcAft>
                <a:spcPts val="600"/>
              </a:spcAft>
            </a:pPr>
            <a:r>
              <a:rPr lang="en-US" dirty="0"/>
              <a:t>Dates fielded: April 2018 – August 2018</a:t>
            </a:r>
          </a:p>
          <a:p>
            <a:pPr marL="742950" lvl="1" indent="-285750">
              <a:spcBef>
                <a:spcPts val="600"/>
              </a:spcBef>
              <a:spcAft>
                <a:spcPts val="600"/>
              </a:spcAft>
            </a:pPr>
            <a:r>
              <a:rPr lang="en-US" dirty="0"/>
              <a:t>Interactive data available at: https://mississippithrive.com/mississippi-thrive-chartbook/</a:t>
            </a:r>
          </a:p>
          <a:p>
            <a:pPr marL="742950" lvl="1" indent="-285750">
              <a:spcBef>
                <a:spcPts val="600"/>
              </a:spcBef>
              <a:spcAft>
                <a:spcPts val="600"/>
              </a:spcAft>
            </a:pPr>
            <a:endParaRPr lang="en-US" dirty="0"/>
          </a:p>
          <a:p>
            <a:pPr marL="742950" lvl="1" indent="-285750">
              <a:spcBef>
                <a:spcPts val="600"/>
              </a:spcBef>
              <a:spcAft>
                <a:spcPts val="600"/>
              </a:spcAft>
            </a:pPr>
            <a:endParaRPr lang="en-US" dirty="0"/>
          </a:p>
          <a:p>
            <a:pPr marL="457200" lvl="1" indent="0">
              <a:spcBef>
                <a:spcPts val="600"/>
              </a:spcBef>
              <a:spcAft>
                <a:spcPts val="600"/>
              </a:spcAft>
              <a:buNone/>
            </a:pPr>
            <a:endParaRPr lang="en-US" dirty="0"/>
          </a:p>
        </p:txBody>
      </p:sp>
    </p:spTree>
    <p:extLst>
      <p:ext uri="{BB962C8B-B14F-4D97-AF65-F5344CB8AC3E}">
        <p14:creationId xmlns:p14="http://schemas.microsoft.com/office/powerpoint/2010/main" val="216324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23" y="842409"/>
            <a:ext cx="7278986" cy="467794"/>
          </a:xfrm>
        </p:spPr>
        <p:txBody>
          <a:bodyPr>
            <a:normAutofit fontScale="90000"/>
          </a:bodyPr>
          <a:lstStyle/>
          <a:p>
            <a:r>
              <a:rPr lang="en-US" dirty="0"/>
              <a:t>How are we marking developmental milestones?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0064" y="2768598"/>
            <a:ext cx="1828804" cy="1828804"/>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51132" y="2768598"/>
            <a:ext cx="1828804" cy="182880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9936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we supporting children?</a:t>
            </a:r>
          </a:p>
        </p:txBody>
      </p:sp>
      <p:sp>
        <p:nvSpPr>
          <p:cNvPr id="6" name="Content Placeholder 2"/>
          <p:cNvSpPr>
            <a:spLocks noGrp="1"/>
          </p:cNvSpPr>
          <p:nvPr>
            <p:ph idx="1"/>
          </p:nvPr>
        </p:nvSpPr>
        <p:spPr>
          <a:xfrm>
            <a:off x="860028" y="1857226"/>
            <a:ext cx="5800356" cy="464904"/>
          </a:xfrm>
        </p:spPr>
        <p:txBody>
          <a:bodyPr/>
          <a:lstStyle/>
          <a:p>
            <a:pPr marL="0" indent="0">
              <a:buNone/>
            </a:pPr>
            <a:r>
              <a:rPr lang="en-US" baseline="30000" dirty="0">
                <a:latin typeface="Franklin Gothic Medium Cond" panose="020B0606030402020204" pitchFamily="34" charset="0"/>
              </a:rPr>
              <a:t>Developmental Health Promotion from Health Care Providers</a:t>
            </a:r>
          </a:p>
        </p:txBody>
      </p:sp>
      <p:graphicFrame>
        <p:nvGraphicFramePr>
          <p:cNvPr id="5" name="Table 4"/>
          <p:cNvGraphicFramePr>
            <a:graphicFrameLocks noGrp="1"/>
          </p:cNvGraphicFramePr>
          <p:nvPr/>
        </p:nvGraphicFramePr>
        <p:xfrm>
          <a:off x="932505" y="2322130"/>
          <a:ext cx="10386283" cy="3327234"/>
        </p:xfrm>
        <a:graphic>
          <a:graphicData uri="http://schemas.openxmlformats.org/drawingml/2006/table">
            <a:tbl>
              <a:tblPr firstRow="1" bandRow="1">
                <a:tableStyleId>{D27102A9-8310-4765-A935-A1911B00CA55}</a:tableStyleId>
              </a:tblPr>
              <a:tblGrid>
                <a:gridCol w="8046738">
                  <a:extLst>
                    <a:ext uri="{9D8B030D-6E8A-4147-A177-3AD203B41FA5}">
                      <a16:colId xmlns:a16="http://schemas.microsoft.com/office/drawing/2014/main" val="20000"/>
                    </a:ext>
                  </a:extLst>
                </a:gridCol>
                <a:gridCol w="1086258">
                  <a:extLst>
                    <a:ext uri="{9D8B030D-6E8A-4147-A177-3AD203B41FA5}">
                      <a16:colId xmlns:a16="http://schemas.microsoft.com/office/drawing/2014/main" val="20001"/>
                    </a:ext>
                  </a:extLst>
                </a:gridCol>
                <a:gridCol w="1253287">
                  <a:extLst>
                    <a:ext uri="{9D8B030D-6E8A-4147-A177-3AD203B41FA5}">
                      <a16:colId xmlns:a16="http://schemas.microsoft.com/office/drawing/2014/main" val="20002"/>
                    </a:ext>
                  </a:extLst>
                </a:gridCol>
              </a:tblGrid>
              <a:tr h="554539">
                <a:tc>
                  <a:txBody>
                    <a:bodyPr/>
                    <a:lstStyle/>
                    <a:p>
                      <a:pPr algn="l" fontAlgn="b"/>
                      <a:r>
                        <a:rPr lang="en-US" sz="1600" u="none" strike="noStrike" dirty="0">
                          <a:effectLst/>
                        </a:rPr>
                        <a:t>During the past 12 months, have you received advice from a health care provider around...</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Percent</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95%</a:t>
                      </a:r>
                      <a:r>
                        <a:rPr lang="en-US" sz="1600" u="none" strike="noStrike" baseline="0" dirty="0">
                          <a:effectLst/>
                        </a:rPr>
                        <a:t> </a:t>
                      </a:r>
                      <a:r>
                        <a:rPr lang="en-US" sz="1600" u="none" strike="noStrike" dirty="0">
                          <a:effectLst/>
                        </a:rPr>
                        <a:t>CI</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0"/>
                  </a:ext>
                </a:extLst>
              </a:tr>
              <a:tr h="554539">
                <a:tc>
                  <a:txBody>
                    <a:bodyPr/>
                    <a:lstStyle/>
                    <a:p>
                      <a:pPr algn="l" fontAlgn="b"/>
                      <a:r>
                        <a:rPr lang="en-US" sz="1600" u="none" strike="noStrike" dirty="0">
                          <a:effectLst/>
                        </a:rPr>
                        <a:t>Daily reading, talking, or singing to your child?</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43%</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(39%-47%)</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1"/>
                  </a:ext>
                </a:extLst>
              </a:tr>
              <a:tr h="554539">
                <a:tc>
                  <a:txBody>
                    <a:bodyPr/>
                    <a:lstStyle/>
                    <a:p>
                      <a:pPr algn="l" fontAlgn="b"/>
                      <a:r>
                        <a:rPr lang="en-US" sz="1600" u="none" strike="noStrike">
                          <a:effectLst/>
                        </a:rPr>
                        <a:t>Daily interactions or relationship with your child?</a:t>
                      </a:r>
                      <a:endParaRPr lang="en-US" sz="1600" b="0" i="0" u="none" strike="noStrike">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51%</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(48%-55%)</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2"/>
                  </a:ext>
                </a:extLst>
              </a:tr>
              <a:tr h="554539">
                <a:tc>
                  <a:txBody>
                    <a:bodyPr/>
                    <a:lstStyle/>
                    <a:p>
                      <a:pPr algn="l" fontAlgn="b"/>
                      <a:r>
                        <a:rPr lang="en-US" sz="1600" u="none" strike="noStrike" dirty="0">
                          <a:effectLst/>
                        </a:rPr>
                        <a:t>Screening your child for any development, communication, or behavioral concerns?</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34%</a:t>
                      </a:r>
                      <a:endParaRPr lang="en-US" sz="1600" b="0" i="0" u="none" strike="noStrike" dirty="0">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(31%-38%)</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3"/>
                  </a:ext>
                </a:extLst>
              </a:tr>
              <a:tr h="554539">
                <a:tc>
                  <a:txBody>
                    <a:bodyPr/>
                    <a:lstStyle/>
                    <a:p>
                      <a:pPr algn="l" fontAlgn="b"/>
                      <a:r>
                        <a:rPr lang="en-US" sz="1600" u="none" strike="noStrike">
                          <a:effectLst/>
                        </a:rPr>
                        <a:t>Helpful community resources to support your child’s learning and development?</a:t>
                      </a:r>
                      <a:endParaRPr lang="en-US" sz="1600" b="0" i="0" u="none" strike="noStrike">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a:effectLst/>
                        </a:rPr>
                        <a:t>41%</a:t>
                      </a:r>
                      <a:endParaRPr lang="en-US" sz="1600" b="0" i="0" u="none" strike="noStrike">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(37%-45%)</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4"/>
                  </a:ext>
                </a:extLst>
              </a:tr>
              <a:tr h="554539">
                <a:tc>
                  <a:txBody>
                    <a:bodyPr/>
                    <a:lstStyle/>
                    <a:p>
                      <a:pPr algn="l" fontAlgn="b"/>
                      <a:r>
                        <a:rPr lang="en-US" sz="1600" u="none" strike="noStrike">
                          <a:effectLst/>
                        </a:rPr>
                        <a:t>Community resources to meet your families’ needs?</a:t>
                      </a:r>
                      <a:endParaRPr lang="en-US" sz="1600" b="0" i="0" u="none" strike="noStrike">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a:effectLst/>
                        </a:rPr>
                        <a:t>43%</a:t>
                      </a:r>
                      <a:endParaRPr lang="en-US" sz="1600" b="0" i="0" u="none" strike="noStrike">
                        <a:solidFill>
                          <a:srgbClr val="000000"/>
                        </a:solidFill>
                        <a:effectLst/>
                        <a:latin typeface="Calibri" panose="020F0502020204030204" pitchFamily="34" charset="0"/>
                      </a:endParaRPr>
                    </a:p>
                  </a:txBody>
                  <a:tcPr marL="14243" marR="14243" marT="14243" marB="0" anchor="b"/>
                </a:tc>
                <a:tc>
                  <a:txBody>
                    <a:bodyPr/>
                    <a:lstStyle/>
                    <a:p>
                      <a:pPr algn="ctr" fontAlgn="b"/>
                      <a:r>
                        <a:rPr lang="en-US" sz="1600" u="none" strike="noStrike" dirty="0">
                          <a:effectLst/>
                        </a:rPr>
                        <a:t>(39%-47%)</a:t>
                      </a:r>
                      <a:endParaRPr lang="en-US" sz="1600" b="0" i="0" u="none" strike="noStrike" dirty="0">
                        <a:solidFill>
                          <a:srgbClr val="000000"/>
                        </a:solidFill>
                        <a:effectLst/>
                        <a:latin typeface="Calibri" panose="020F0502020204030204" pitchFamily="34" charset="0"/>
                      </a:endParaRPr>
                    </a:p>
                  </a:txBody>
                  <a:tcPr marL="14243" marR="14243" marT="14243"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7972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32" y="842409"/>
            <a:ext cx="7275968" cy="467794"/>
          </a:xfrm>
        </p:spPr>
        <p:txBody>
          <a:bodyPr>
            <a:normAutofit fontScale="90000"/>
          </a:bodyPr>
          <a:lstStyle/>
          <a:p>
            <a:r>
              <a:rPr lang="en-US" dirty="0"/>
              <a:t>How are we marking developmental milestones?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5311" y="1834082"/>
            <a:ext cx="5949647" cy="4400093"/>
          </a:xfrm>
          <a:prstGeom prst="rect">
            <a:avLst/>
          </a:prstGeom>
        </p:spPr>
      </p:pic>
    </p:spTree>
    <p:extLst>
      <p:ext uri="{BB962C8B-B14F-4D97-AF65-F5344CB8AC3E}">
        <p14:creationId xmlns:p14="http://schemas.microsoft.com/office/powerpoint/2010/main" val="223382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0389" y="1966526"/>
            <a:ext cx="6769622" cy="4386081"/>
          </a:xfrm>
          <a:prstGeom prst="rect">
            <a:avLst/>
          </a:prstGeom>
        </p:spPr>
      </p:pic>
      <p:sp>
        <p:nvSpPr>
          <p:cNvPr id="2" name="Title 1"/>
          <p:cNvSpPr>
            <a:spLocks noGrp="1"/>
          </p:cNvSpPr>
          <p:nvPr>
            <p:ph type="title"/>
          </p:nvPr>
        </p:nvSpPr>
        <p:spPr>
          <a:xfrm>
            <a:off x="152400" y="842409"/>
            <a:ext cx="7354432" cy="467794"/>
          </a:xfrm>
        </p:spPr>
        <p:txBody>
          <a:bodyPr>
            <a:normAutofit fontScale="90000"/>
          </a:bodyPr>
          <a:lstStyle/>
          <a:p>
            <a:r>
              <a:rPr lang="en-US" dirty="0"/>
              <a:t>How are we marking developmental milestones?</a:t>
            </a:r>
          </a:p>
        </p:txBody>
      </p:sp>
      <p:sp>
        <p:nvSpPr>
          <p:cNvPr id="6" name="Content Placeholder 2"/>
          <p:cNvSpPr>
            <a:spLocks noGrp="1"/>
          </p:cNvSpPr>
          <p:nvPr>
            <p:ph idx="1"/>
          </p:nvPr>
        </p:nvSpPr>
        <p:spPr>
          <a:xfrm>
            <a:off x="2262025" y="1560122"/>
            <a:ext cx="7508508" cy="464904"/>
          </a:xfrm>
        </p:spPr>
        <p:txBody>
          <a:bodyPr>
            <a:normAutofit/>
          </a:bodyPr>
          <a:lstStyle/>
          <a:p>
            <a:pPr marL="0" indent="0" algn="ctr">
              <a:buNone/>
            </a:pPr>
            <a:r>
              <a:rPr lang="en-US" sz="1800" dirty="0">
                <a:latin typeface="Franklin Gothic Medium Cond" panose="020B0606030402020204" pitchFamily="34" charset="0"/>
              </a:rPr>
              <a:t>Rate of Developmental Screening from a Health Care Provider, by Insurance Status</a:t>
            </a:r>
          </a:p>
        </p:txBody>
      </p:sp>
    </p:spTree>
    <p:extLst>
      <p:ext uri="{BB962C8B-B14F-4D97-AF65-F5344CB8AC3E}">
        <p14:creationId xmlns:p14="http://schemas.microsoft.com/office/powerpoint/2010/main" val="340905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32" y="842409"/>
            <a:ext cx="7275968" cy="467794"/>
          </a:xfrm>
        </p:spPr>
        <p:txBody>
          <a:bodyPr>
            <a:normAutofit fontScale="90000"/>
          </a:bodyPr>
          <a:lstStyle/>
          <a:p>
            <a:r>
              <a:rPr lang="en-US" dirty="0"/>
              <a:t>How are we marking developmental milestones?</a:t>
            </a:r>
          </a:p>
        </p:txBody>
      </p:sp>
      <p:pic>
        <p:nvPicPr>
          <p:cNvPr id="4" name="Picture 3">
            <a:extLst>
              <a:ext uri="{FF2B5EF4-FFF2-40B4-BE49-F238E27FC236}">
                <a16:creationId xmlns:a16="http://schemas.microsoft.com/office/drawing/2014/main" id="{EFA339A0-E81D-49FE-A773-70F033D30C54}"/>
              </a:ext>
            </a:extLst>
          </p:cNvPr>
          <p:cNvPicPr>
            <a:picLocks noChangeAspect="1"/>
          </p:cNvPicPr>
          <p:nvPr/>
        </p:nvPicPr>
        <p:blipFill rotWithShape="1">
          <a:blip r:embed="rId3"/>
          <a:srcRect l="3611" t="18478" r="67130" b="13045"/>
          <a:stretch/>
        </p:blipFill>
        <p:spPr>
          <a:xfrm>
            <a:off x="3307238" y="2330197"/>
            <a:ext cx="5577523" cy="3671282"/>
          </a:xfrm>
          <a:prstGeom prst="rect">
            <a:avLst/>
          </a:prstGeom>
        </p:spPr>
      </p:pic>
      <p:sp>
        <p:nvSpPr>
          <p:cNvPr id="5" name="Content Placeholder 2">
            <a:extLst>
              <a:ext uri="{FF2B5EF4-FFF2-40B4-BE49-F238E27FC236}">
                <a16:creationId xmlns:a16="http://schemas.microsoft.com/office/drawing/2014/main" id="{4ED65814-04AC-4441-8291-FF534646DCB7}"/>
              </a:ext>
            </a:extLst>
          </p:cNvPr>
          <p:cNvSpPr>
            <a:spLocks noGrp="1"/>
          </p:cNvSpPr>
          <p:nvPr>
            <p:ph idx="1"/>
          </p:nvPr>
        </p:nvSpPr>
        <p:spPr>
          <a:xfrm>
            <a:off x="2341746" y="1586851"/>
            <a:ext cx="7508508" cy="464904"/>
          </a:xfrm>
        </p:spPr>
        <p:txBody>
          <a:bodyPr>
            <a:normAutofit/>
          </a:bodyPr>
          <a:lstStyle/>
          <a:p>
            <a:pPr marL="0" indent="0" algn="ctr">
              <a:buNone/>
            </a:pPr>
            <a:r>
              <a:rPr lang="en-US" sz="1800" dirty="0">
                <a:latin typeface="Franklin Gothic Medium Cond" panose="020B0606030402020204" pitchFamily="34" charset="0"/>
              </a:rPr>
              <a:t>Rate of Developmental Screening from a Health Care Provider, by Race</a:t>
            </a:r>
          </a:p>
        </p:txBody>
      </p:sp>
    </p:spTree>
    <p:extLst>
      <p:ext uri="{BB962C8B-B14F-4D97-AF65-F5344CB8AC3E}">
        <p14:creationId xmlns:p14="http://schemas.microsoft.com/office/powerpoint/2010/main" val="286035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42409"/>
            <a:ext cx="7354432" cy="467794"/>
          </a:xfrm>
        </p:spPr>
        <p:txBody>
          <a:bodyPr>
            <a:normAutofit fontScale="90000"/>
          </a:bodyPr>
          <a:lstStyle/>
          <a:p>
            <a:r>
              <a:rPr lang="en-US" dirty="0"/>
              <a:t>How are we marking developmental milestones?</a:t>
            </a:r>
          </a:p>
        </p:txBody>
      </p:sp>
      <p:sp>
        <p:nvSpPr>
          <p:cNvPr id="6" name="Content Placeholder 2"/>
          <p:cNvSpPr>
            <a:spLocks noGrp="1"/>
          </p:cNvSpPr>
          <p:nvPr>
            <p:ph idx="1"/>
          </p:nvPr>
        </p:nvSpPr>
        <p:spPr>
          <a:xfrm>
            <a:off x="4433014" y="1636323"/>
            <a:ext cx="7508508" cy="464904"/>
          </a:xfrm>
        </p:spPr>
        <p:txBody>
          <a:bodyPr>
            <a:normAutofit/>
          </a:bodyPr>
          <a:lstStyle/>
          <a:p>
            <a:pPr marL="0" indent="0" algn="ctr">
              <a:buNone/>
            </a:pPr>
            <a:r>
              <a:rPr lang="en-US" sz="1800" dirty="0">
                <a:latin typeface="Franklin Gothic Medium Cond" panose="020B0606030402020204" pitchFamily="34" charset="0"/>
              </a:rPr>
              <a:t>Developmental Surveillance Rates from Health Care Providers, by Insurance Status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4736" y="2151550"/>
            <a:ext cx="5825064" cy="377409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8429" y="2802296"/>
            <a:ext cx="1947676" cy="1947676"/>
          </a:xfrm>
          <a:prstGeom prst="rect">
            <a:avLst/>
          </a:prstGeom>
        </p:spPr>
      </p:pic>
    </p:spTree>
    <p:extLst>
      <p:ext uri="{BB962C8B-B14F-4D97-AF65-F5344CB8AC3E}">
        <p14:creationId xmlns:p14="http://schemas.microsoft.com/office/powerpoint/2010/main" val="296951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2054</TotalTime>
  <Words>611</Words>
  <Application>Microsoft Office PowerPoint</Application>
  <PresentationFormat>Widescreen</PresentationFormat>
  <Paragraphs>73</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Euphemia</vt:lpstr>
      <vt:lpstr>Franklin Gothic Medium Cond</vt:lpstr>
      <vt:lpstr>Office Theme</vt:lpstr>
      <vt:lpstr>Marking Children's Developmental Milestones</vt:lpstr>
      <vt:lpstr>PowerPoint Presentation</vt:lpstr>
      <vt:lpstr>Mississippi Child Health and Development Survey</vt:lpstr>
      <vt:lpstr>How are we marking developmental milestones?</vt:lpstr>
      <vt:lpstr>How are we supporting children?</vt:lpstr>
      <vt:lpstr>How are we marking developmental milestones?</vt:lpstr>
      <vt:lpstr>How are we marking developmental milestones?</vt:lpstr>
      <vt:lpstr>How are we marking developmental milestones?</vt:lpstr>
      <vt:lpstr>How are we marking developmental milestones?</vt:lpstr>
      <vt:lpstr>Summary</vt:lpstr>
      <vt:lpstr>How can we support providers </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Brown, Dustin</dc:creator>
  <cp:lastModifiedBy>Ben Walker</cp:lastModifiedBy>
  <cp:revision>105</cp:revision>
  <dcterms:created xsi:type="dcterms:W3CDTF">2019-04-17T19:53:38Z</dcterms:created>
  <dcterms:modified xsi:type="dcterms:W3CDTF">2020-12-29T14:24:47Z</dcterms:modified>
</cp:coreProperties>
</file>