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60" r:id="rId3"/>
    <p:sldId id="266" r:id="rId4"/>
    <p:sldId id="267" r:id="rId5"/>
    <p:sldId id="268" r:id="rId6"/>
    <p:sldId id="272" r:id="rId7"/>
    <p:sldId id="27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7A"/>
    <a:srgbClr val="9568AA"/>
    <a:srgbClr val="E94391"/>
    <a:srgbClr val="00B4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8"/>
    <p:restoredTop sz="74794"/>
  </p:normalViewPr>
  <p:slideViewPr>
    <p:cSldViewPr snapToGrid="0" snapToObjects="1">
      <p:cViewPr varScale="1">
        <p:scale>
          <a:sx n="93" d="100"/>
          <a:sy n="93"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918040-7FA4-E940-ACB4-9A912A973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29DC89-7E74-F340-8C11-57388CFF01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D17185-BC3E-544A-B6D8-CA6EC5426D17}" type="datetimeFigureOut">
              <a:rPr lang="en-US" smtClean="0"/>
              <a:t>1/4/21</a:t>
            </a:fld>
            <a:endParaRPr lang="en-US"/>
          </a:p>
        </p:txBody>
      </p:sp>
      <p:sp>
        <p:nvSpPr>
          <p:cNvPr id="4" name="Footer Placeholder 3">
            <a:extLst>
              <a:ext uri="{FF2B5EF4-FFF2-40B4-BE49-F238E27FC236}">
                <a16:creationId xmlns:a16="http://schemas.microsoft.com/office/drawing/2014/main" id="{69FB1044-9E39-6C4A-8D51-5599688C9B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D93B9D-8B8A-0940-A30E-3016FC0A86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4688A-0BB9-7745-AA1D-140793A68C0F}" type="slidenum">
              <a:rPr lang="en-US" smtClean="0"/>
              <a:t>‹#›</a:t>
            </a:fld>
            <a:endParaRPr lang="en-US"/>
          </a:p>
        </p:txBody>
      </p:sp>
    </p:spTree>
    <p:extLst>
      <p:ext uri="{BB962C8B-B14F-4D97-AF65-F5344CB8AC3E}">
        <p14:creationId xmlns:p14="http://schemas.microsoft.com/office/powerpoint/2010/main" val="1314739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82808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Most folks in the early childhood development and education sphere in Mississippi KNOW what our kids need. More access to support earlier, higher quality education and care options, more enrichment opportunities, funding for programs that help young kids…. But one thing that we </a:t>
            </a:r>
            <a:r>
              <a:rPr lang="en-US" sz="1200" b="0" i="0" u="none" strike="noStrike" kern="1200" dirty="0" err="1">
                <a:solidFill>
                  <a:schemeClr val="tx1"/>
                </a:solidFill>
                <a:effectLst/>
                <a:latin typeface="+mn-lt"/>
                <a:ea typeface="+mn-ea"/>
                <a:cs typeface="+mn-cs"/>
              </a:rPr>
              <a:t>didn</a:t>
            </a:r>
            <a:r>
              <a:rPr lang="en-US" sz="1200" b="0" i="0" u="none" strike="noStrike" kern="1200" dirty="0">
                <a:solidFill>
                  <a:schemeClr val="tx1"/>
                </a:solidFill>
                <a:effectLst/>
                <a:latin typeface="+mn-lt"/>
                <a:ea typeface="+mn-ea"/>
                <a:cs typeface="+mn-cs"/>
              </a:rPr>
              <a:t>’ know (for sure) was what Mississippians actually WANTED for their </a:t>
            </a:r>
            <a:r>
              <a:rPr lang="en-US" sz="1200" b="0" i="0" u="none" strike="noStrike" kern="1200" dirty="0" err="1">
                <a:solidFill>
                  <a:schemeClr val="tx1"/>
                </a:solidFill>
                <a:effectLst/>
                <a:latin typeface="+mn-lt"/>
                <a:ea typeface="+mn-ea"/>
                <a:cs typeface="+mn-cs"/>
              </a:rPr>
              <a:t>childrens</a:t>
            </a:r>
            <a:r>
              <a:rPr lang="en-US" sz="1200" b="0" i="0" u="none" strike="noStrike" kern="1200" dirty="0">
                <a:solidFill>
                  <a:schemeClr val="tx1"/>
                </a:solidFill>
                <a:effectLst/>
                <a:latin typeface="+mn-lt"/>
                <a:ea typeface="+mn-ea"/>
                <a:cs typeface="+mn-cs"/>
              </a:rPr>
              <a:t>. That’s why we partnered with the Harwood Institute for Public Innovation to create a qualitative report about Mississippians and our aspirations for children. We wondered what we would learn if we took some time to listen to families and educators.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What we learned wasn’t all that surprising to many people like you who work in the early childhood field and see the gaps, concerns, and issues families with little children face on a daily basis.. What we heard isn’t groundbreaking, BUT the fact that we listened to families and started with their perspectives is different than the way most of us operate, AND gives us an additional toolkit to use when communicating about our programs to families, to policymakers, and to funders. What families, educators, and leaders want for our children isn’t all that different no matter our race, geography, or first language, or political party, AND what they want isn’t all that hard to achieve.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42B0500-5DB5-8341-AF90-276078EA5571}" type="slidenum">
              <a:rPr lang="en-US" smtClean="0"/>
              <a:t>2</a:t>
            </a:fld>
            <a:endParaRPr lang="en-US"/>
          </a:p>
        </p:txBody>
      </p:sp>
    </p:spTree>
    <p:extLst>
      <p:ext uri="{BB962C8B-B14F-4D97-AF65-F5344CB8AC3E}">
        <p14:creationId xmlns:p14="http://schemas.microsoft.com/office/powerpoint/2010/main" val="52957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When we set out to gather this qualitative information and perspectives of Mississippians, we intentionally considered who we wanted to hear from… we wanted the representation to be as close to the actual representation of Mississippi’s demographics as we could make it, in terms of race, geographic, socio-</a:t>
            </a:r>
            <a:r>
              <a:rPr lang="en-US" dirty="0" err="1"/>
              <a:t>ecnomic</a:t>
            </a:r>
            <a:r>
              <a:rPr lang="en-US" dirty="0"/>
              <a:t> status, etc. </a:t>
            </a:r>
          </a:p>
          <a:p>
            <a:r>
              <a:rPr lang="en-US" dirty="0"/>
              <a:t>We didn’t succeed entirely, BUT we did try, and we were able to hear from two groups who are often entirely excluded from conversations in Mississippi about education… The Choctaw community and the Latinx community. Our conversations were HEAVILY skewed towards women attendees as well, which wasn’t a </a:t>
            </a:r>
            <a:r>
              <a:rPr lang="en-US" dirty="0" err="1"/>
              <a:t>surpose</a:t>
            </a:r>
            <a:r>
              <a:rPr lang="en-US" dirty="0"/>
              <a:t> considering the subject matter. We did work to recruit men to attend, however. </a:t>
            </a:r>
          </a:p>
          <a:p>
            <a:endParaRPr lang="en-US" dirty="0"/>
          </a:p>
          <a:p>
            <a:r>
              <a:rPr lang="en-US" dirty="0"/>
              <a:t>We sought this diversity of perspectives because we believed that if any recommendations were to be authentic and get traction, they had to actually represent the diversity of our state. </a:t>
            </a:r>
          </a:p>
        </p:txBody>
      </p:sp>
    </p:spTree>
    <p:extLst>
      <p:ext uri="{BB962C8B-B14F-4D97-AF65-F5344CB8AC3E}">
        <p14:creationId xmlns:p14="http://schemas.microsoft.com/office/powerpoint/2010/main" val="45530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Here’s what we heard From Mississippians as far north as Tunica and as far south as Bay St. Louis. Mississippians want their leaders and organizations to</a:t>
            </a:r>
            <a:endParaRPr lang="en-US" dirty="0">
              <a:effectLst/>
            </a:endParaRPr>
          </a:p>
          <a:p>
            <a:pPr rtl="0" fontAlgn="base"/>
            <a:r>
              <a:rPr lang="en-US" sz="1200" b="0" i="0" u="none" strike="noStrike" kern="1200" dirty="0">
                <a:solidFill>
                  <a:schemeClr val="tx1"/>
                </a:solidFill>
                <a:effectLst/>
                <a:latin typeface="+mn-lt"/>
                <a:ea typeface="+mn-ea"/>
                <a:cs typeface="+mn-cs"/>
              </a:rPr>
              <a:t>      1. Build more connected and collaborative communities to support children and education.</a:t>
            </a:r>
          </a:p>
          <a:p>
            <a:pPr rtl="0"/>
            <a:r>
              <a:rPr lang="en-US" sz="1200" b="0" i="0" u="none" strike="noStrike" kern="1200" dirty="0">
                <a:solidFill>
                  <a:schemeClr val="tx1"/>
                </a:solidFill>
                <a:effectLst/>
                <a:latin typeface="+mn-lt"/>
                <a:ea typeface="+mn-ea"/>
                <a:cs typeface="+mn-cs"/>
              </a:rPr>
              <a:t>     add actual voices and quotes</a:t>
            </a:r>
            <a:endParaRPr lang="en-US" dirty="0">
              <a:effectLst/>
            </a:endParaRPr>
          </a:p>
          <a:p>
            <a:pPr rtl="0"/>
            <a:br>
              <a:rPr lang="en-US" dirty="0"/>
            </a:br>
            <a:endParaRPr lang="en-US" dirty="0"/>
          </a:p>
        </p:txBody>
      </p:sp>
      <p:sp>
        <p:nvSpPr>
          <p:cNvPr id="4" name="Slide Number Placeholder 3"/>
          <p:cNvSpPr>
            <a:spLocks noGrp="1"/>
          </p:cNvSpPr>
          <p:nvPr>
            <p:ph type="sldNum" sz="quarter" idx="5"/>
          </p:nvPr>
        </p:nvSpPr>
        <p:spPr/>
        <p:txBody>
          <a:bodyPr/>
          <a:lstStyle/>
          <a:p>
            <a:fld id="{5A5ADCE6-4F98-654C-A107-6E92ED8B6ADA}" type="slidenum">
              <a:rPr lang="en-US" smtClean="0"/>
              <a:t>4</a:t>
            </a:fld>
            <a:endParaRPr lang="en-US"/>
          </a:p>
        </p:txBody>
      </p:sp>
    </p:spTree>
    <p:extLst>
      <p:ext uri="{BB962C8B-B14F-4D97-AF65-F5344CB8AC3E}">
        <p14:creationId xmlns:p14="http://schemas.microsoft.com/office/powerpoint/2010/main" val="259728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Here’s what we heard From Mississippians as far north as Tunica and as far south as Bay St. Louis. Mississippians want their leaders and organizations t       </a:t>
            </a:r>
          </a:p>
          <a:p>
            <a:pPr rtl="0"/>
            <a:r>
              <a:rPr lang="en-US" sz="1200" b="0" i="0" u="none" strike="noStrike" kern="1200" dirty="0">
                <a:solidFill>
                  <a:schemeClr val="tx1"/>
                </a:solidFill>
                <a:effectLst/>
                <a:latin typeface="+mn-lt"/>
                <a:ea typeface="+mn-ea"/>
                <a:cs typeface="+mn-cs"/>
              </a:rPr>
              <a:t> add actual voices and quotes</a:t>
            </a:r>
            <a:endParaRPr lang="en-US" dirty="0">
              <a:effectLst/>
            </a:endParaRPr>
          </a:p>
          <a:p>
            <a:pPr rtl="0"/>
            <a:br>
              <a:rPr lang="en-US" dirty="0"/>
            </a:br>
            <a:endParaRPr lang="en-US" dirty="0"/>
          </a:p>
        </p:txBody>
      </p:sp>
      <p:sp>
        <p:nvSpPr>
          <p:cNvPr id="4" name="Slide Number Placeholder 3"/>
          <p:cNvSpPr>
            <a:spLocks noGrp="1"/>
          </p:cNvSpPr>
          <p:nvPr>
            <p:ph type="sldNum" sz="quarter" idx="5"/>
          </p:nvPr>
        </p:nvSpPr>
        <p:spPr/>
        <p:txBody>
          <a:bodyPr/>
          <a:lstStyle/>
          <a:p>
            <a:fld id="{5A5ADCE6-4F98-654C-A107-6E92ED8B6ADA}" type="slidenum">
              <a:rPr lang="en-US" smtClean="0"/>
              <a:t>5</a:t>
            </a:fld>
            <a:endParaRPr lang="en-US"/>
          </a:p>
        </p:txBody>
      </p:sp>
    </p:spTree>
    <p:extLst>
      <p:ext uri="{BB962C8B-B14F-4D97-AF65-F5344CB8AC3E}">
        <p14:creationId xmlns:p14="http://schemas.microsoft.com/office/powerpoint/2010/main" val="194660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Here’s what we heard From Mississippians as far north as Tunica and as far south as Bay St. Louis. Mississippians want their leaders and </a:t>
            </a:r>
            <a:r>
              <a:rPr lang="en-US" sz="1200" b="0" i="0" u="none" strike="noStrike" kern="1200">
                <a:solidFill>
                  <a:schemeClr val="tx1"/>
                </a:solidFill>
                <a:effectLst/>
                <a:latin typeface="+mn-lt"/>
                <a:ea typeface="+mn-ea"/>
                <a:cs typeface="+mn-cs"/>
              </a:rPr>
              <a:t>organizations t</a:t>
            </a:r>
            <a:r>
              <a:rPr lang="en-US" sz="1200" b="0" i="0" u="none" strike="noStrike" kern="1200" dirty="0">
                <a:solidFill>
                  <a:schemeClr val="tx1"/>
                </a:solidFill>
                <a:effectLst/>
                <a:latin typeface="+mn-lt"/>
                <a:ea typeface="+mn-ea"/>
                <a:cs typeface="+mn-cs"/>
              </a:rPr>
              <a:t>       </a:t>
            </a:r>
          </a:p>
          <a:p>
            <a:pPr rtl="0"/>
            <a:r>
              <a:rPr lang="en-US" sz="1200" b="0" i="0" u="none" strike="noStrike" kern="1200" dirty="0">
                <a:solidFill>
                  <a:schemeClr val="tx1"/>
                </a:solidFill>
                <a:effectLst/>
                <a:latin typeface="+mn-lt"/>
                <a:ea typeface="+mn-ea"/>
                <a:cs typeface="+mn-cs"/>
              </a:rPr>
              <a:t> add actual voices and quotes</a:t>
            </a:r>
            <a:endParaRPr lang="en-US" dirty="0">
              <a:effectLst/>
            </a:endParaRPr>
          </a:p>
          <a:p>
            <a:pPr rtl="0"/>
            <a:br>
              <a:rPr lang="en-US" dirty="0"/>
            </a:br>
            <a:endParaRPr lang="en-US" dirty="0"/>
          </a:p>
        </p:txBody>
      </p:sp>
      <p:sp>
        <p:nvSpPr>
          <p:cNvPr id="4" name="Slide Number Placeholder 3"/>
          <p:cNvSpPr>
            <a:spLocks noGrp="1"/>
          </p:cNvSpPr>
          <p:nvPr>
            <p:ph type="sldNum" sz="quarter" idx="5"/>
          </p:nvPr>
        </p:nvSpPr>
        <p:spPr/>
        <p:txBody>
          <a:bodyPr/>
          <a:lstStyle/>
          <a:p>
            <a:fld id="{5A5ADCE6-4F98-654C-A107-6E92ED8B6ADA}" type="slidenum">
              <a:rPr lang="en-US" smtClean="0"/>
              <a:t>6</a:t>
            </a:fld>
            <a:endParaRPr lang="en-US"/>
          </a:p>
        </p:txBody>
      </p:sp>
    </p:spTree>
    <p:extLst>
      <p:ext uri="{BB962C8B-B14F-4D97-AF65-F5344CB8AC3E}">
        <p14:creationId xmlns:p14="http://schemas.microsoft.com/office/powerpoint/2010/main" val="113509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what does this mean for us? How do we, as pediatricians, educators, organization leaders, policymakers use this information to make informed decisions, and positive systems change for our kids and families?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There were several takeaways from the report, which you can read in full on our website, but there are three we want to share with you today. </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#1: Whenever we are working on a contentious issue, we have to make sure to refocus the conversation on Mississippians’ aspirations for our communities and children. Asking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“What do we want for our communities and for children” is a great way to focus on people’s shared aspirations. It will not lead to people agreeing on everything that should be done; but it will enable people to find enough common ground and forge a common language for moving forward. And it will refocus people on what they are for—not simply what they oppose. This is a prerequisite for opening up the discussion and generating productive and sustainable action.</a:t>
            </a:r>
          </a:p>
          <a:p>
            <a:pPr rtl="0"/>
            <a:endParaRPr lang="en-US" dirty="0"/>
          </a:p>
          <a:p>
            <a:pPr rtl="0"/>
            <a:r>
              <a:rPr lang="en-US" dirty="0"/>
              <a:t>ADD example from this report thinking about the problem with parents VS the aspirational goal. For example, if you review the quotes we gathered from the people who attended conversations, what we see is that they spoke about what is MISSING…but we reframed it in terms of what people WANT. It’s not that we DON’T like what’s happening with parents, it’s that we DO want them to have more support.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#2 So often, as individuals, as organizations, as entities we see a problem and we rush to find a solution. However, we heard that people are ready to come together to build the solutions collaboratively. This collaboration won’t be easy, but will begin to foster trust and connections between government entities, educators, organizations, and families, which sets the stage for larger, more systemic positive changes in the future. </a:t>
            </a:r>
            <a:endParaRPr lang="en-US" dirty="0">
              <a:effectLst/>
            </a:endParaRPr>
          </a:p>
          <a:p>
            <a:pPr rtl="0"/>
            <a:br>
              <a:rPr lang="en-US" dirty="0"/>
            </a:br>
            <a:r>
              <a:rPr lang="en-US" dirty="0"/>
              <a:t>#</a:t>
            </a:r>
            <a:r>
              <a:rPr lang="en-US" sz="1200" b="0" i="0" u="none" strike="noStrike" kern="1200" dirty="0">
                <a:solidFill>
                  <a:schemeClr val="tx1"/>
                </a:solidFill>
                <a:effectLst/>
                <a:latin typeface="+mn-lt"/>
                <a:ea typeface="+mn-ea"/>
                <a:cs typeface="+mn-cs"/>
              </a:rPr>
              <a:t>3. Recently a friend moved back to her hometown with her family. She </a:t>
            </a:r>
            <a:r>
              <a:rPr lang="en-US" sz="1200" b="0" i="0" u="none" strike="noStrike" kern="1200" dirty="0" err="1">
                <a:solidFill>
                  <a:schemeClr val="tx1"/>
                </a:solidFill>
                <a:effectLst/>
                <a:latin typeface="+mn-lt"/>
                <a:ea typeface="+mn-ea"/>
                <a:cs typeface="+mn-cs"/>
              </a:rPr>
              <a:t>searched,she</a:t>
            </a:r>
            <a:r>
              <a:rPr lang="en-US" sz="1200" b="0" i="0" u="none" strike="noStrike" kern="1200" dirty="0">
                <a:solidFill>
                  <a:schemeClr val="tx1"/>
                </a:solidFill>
                <a:effectLst/>
                <a:latin typeface="+mn-lt"/>
                <a:ea typeface="+mn-ea"/>
                <a:cs typeface="+mn-cs"/>
              </a:rPr>
              <a:t> asked, and she explored all she could to find out what resources, activities, and events were available for her children. Finally she  found a music class for her then-3 year old. Within a year or two she was made aware of some local museum programs and a HUGE community event that she couldn’t wait to take advantage of but had missed that year. She wasn’t the only one… she learned that the event was never full and only attended the in-the-know of the community. In fact, the community organization that hosted the events complained that though they invited the people of color in the community, they never came. </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By relying on word of mouth and social media, these local organizations were missing out on an audience of people who weren’t connected in the same way. This is a HUGE theme that we heard…. If community resources exist, we’ve GOT to make sure EVERYBODY knows about them. We can’t rest on laurels but have to put in extra effort to be sure that the members of our communities who are often overlooked and disenfranchised have access and knowledge, too. We also have to know how people from different backgrounds </a:t>
            </a:r>
            <a:endParaRPr lang="en-US" dirty="0">
              <a:effectLst/>
            </a:endParaRPr>
          </a:p>
          <a:p>
            <a:pPr rtl="0"/>
            <a:endParaRPr lang="en-US" dirty="0"/>
          </a:p>
        </p:txBody>
      </p:sp>
      <p:sp>
        <p:nvSpPr>
          <p:cNvPr id="4" name="Slide Number Placeholder 3"/>
          <p:cNvSpPr>
            <a:spLocks noGrp="1"/>
          </p:cNvSpPr>
          <p:nvPr>
            <p:ph type="sldNum" sz="quarter" idx="5"/>
          </p:nvPr>
        </p:nvSpPr>
        <p:spPr/>
        <p:txBody>
          <a:bodyPr/>
          <a:lstStyle/>
          <a:p>
            <a:fld id="{5A5ADCE6-4F98-654C-A107-6E92ED8B6ADA}" type="slidenum">
              <a:rPr lang="en-US" smtClean="0"/>
              <a:t>7</a:t>
            </a:fld>
            <a:endParaRPr lang="en-US"/>
          </a:p>
        </p:txBody>
      </p:sp>
    </p:spTree>
    <p:extLst>
      <p:ext uri="{BB962C8B-B14F-4D97-AF65-F5344CB8AC3E}">
        <p14:creationId xmlns:p14="http://schemas.microsoft.com/office/powerpoint/2010/main" val="370624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look like in practice? Give some examples. </a:t>
            </a:r>
          </a:p>
        </p:txBody>
      </p:sp>
      <p:sp>
        <p:nvSpPr>
          <p:cNvPr id="4" name="Slide Number Placeholder 3"/>
          <p:cNvSpPr>
            <a:spLocks noGrp="1"/>
          </p:cNvSpPr>
          <p:nvPr>
            <p:ph type="sldNum" sz="quarter" idx="5"/>
          </p:nvPr>
        </p:nvSpPr>
        <p:spPr/>
        <p:txBody>
          <a:bodyPr/>
          <a:lstStyle/>
          <a:p>
            <a:fld id="{242B0500-5DB5-8341-AF90-276078EA5571}" type="slidenum">
              <a:rPr lang="en-US" smtClean="0"/>
              <a:t>8</a:t>
            </a:fld>
            <a:endParaRPr lang="en-US"/>
          </a:p>
        </p:txBody>
      </p:sp>
    </p:spTree>
    <p:extLst>
      <p:ext uri="{BB962C8B-B14F-4D97-AF65-F5344CB8AC3E}">
        <p14:creationId xmlns:p14="http://schemas.microsoft.com/office/powerpoint/2010/main" val="13659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02DD-5C46-8D4E-A916-95F9752EB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2D5D0-11D1-DF4D-B806-E2D504AEA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4B9285-0991-AE43-B4D2-EA77B28E03A8}"/>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5" name="Footer Placeholder 4">
            <a:extLst>
              <a:ext uri="{FF2B5EF4-FFF2-40B4-BE49-F238E27FC236}">
                <a16:creationId xmlns:a16="http://schemas.microsoft.com/office/drawing/2014/main" id="{3685C92A-8D4B-8C46-98B4-A23986276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E0C3F-7314-3141-A43B-CE6CC737F4A6}"/>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266437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ED96-5AC8-8148-9402-A84107F57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94F44-2677-1948-B5E1-C9EBD6A4AC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C490F-425A-BF48-9A63-F170740BF0E0}"/>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5" name="Footer Placeholder 4">
            <a:extLst>
              <a:ext uri="{FF2B5EF4-FFF2-40B4-BE49-F238E27FC236}">
                <a16:creationId xmlns:a16="http://schemas.microsoft.com/office/drawing/2014/main" id="{68567774-330F-F44E-BE7E-974D8D1F7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61711-56F6-0343-AF54-410349FBEFA9}"/>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139957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32F400-B72D-F446-859F-00FB9D71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55B885-3857-7645-B649-2A0CF4DE8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1250B-126D-AC40-858F-8E09069D36EA}"/>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5" name="Footer Placeholder 4">
            <a:extLst>
              <a:ext uri="{FF2B5EF4-FFF2-40B4-BE49-F238E27FC236}">
                <a16:creationId xmlns:a16="http://schemas.microsoft.com/office/drawing/2014/main" id="{250FED7D-AB54-944E-8E41-2F7A4ACC8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EF797-347B-9248-AD1E-46FFD9967787}"/>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86586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0879-6319-7D47-B057-E71608D90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2205B-2946-2C41-B84F-EC98FD95C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9007D-4624-DA40-98F8-754EB053DDFA}"/>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5" name="Footer Placeholder 4">
            <a:extLst>
              <a:ext uri="{FF2B5EF4-FFF2-40B4-BE49-F238E27FC236}">
                <a16:creationId xmlns:a16="http://schemas.microsoft.com/office/drawing/2014/main" id="{E5257A7B-8EBD-5647-B912-F3F763129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9E2F-3826-AF4B-AC7E-623A97007621}"/>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384944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E050-6963-9049-A927-AB59015FA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E42A87-900D-914D-B025-4AD070CE4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D586E6-D98F-E340-8B3F-B03A58233968}"/>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5" name="Footer Placeholder 4">
            <a:extLst>
              <a:ext uri="{FF2B5EF4-FFF2-40B4-BE49-F238E27FC236}">
                <a16:creationId xmlns:a16="http://schemas.microsoft.com/office/drawing/2014/main" id="{02B53C2C-83B8-7D4E-9B8D-1216074FE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63CC1-E50E-9D4C-9F4F-F9EC16AB256D}"/>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292025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0671-5FC1-4D47-8DDB-1CD9758A6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D4D9E-5388-094A-ACB1-01ED5ED08A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9E0DF2-7E0C-2047-BF5E-0227131B41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734C-EF7C-BB4A-B1A1-99D195CA1360}"/>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6" name="Footer Placeholder 5">
            <a:extLst>
              <a:ext uri="{FF2B5EF4-FFF2-40B4-BE49-F238E27FC236}">
                <a16:creationId xmlns:a16="http://schemas.microsoft.com/office/drawing/2014/main" id="{3DC0FB1C-4B29-6940-9F1F-12043E4C4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72ECD-6420-DE4F-97E0-904D3D9E29CA}"/>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140423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B688-38C7-334A-B1FF-164CD2CC0C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495A13-C9A6-E14A-A402-6697CA5F4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E7FC1E-B722-924C-ADD1-F634343862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7F995B-C54F-F743-90FB-C37D32C53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E83DA3-56F4-F24D-AA1C-D12803B82C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FCA98-9C5D-2040-9514-DBCF5EF6023D}"/>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8" name="Footer Placeholder 7">
            <a:extLst>
              <a:ext uri="{FF2B5EF4-FFF2-40B4-BE49-F238E27FC236}">
                <a16:creationId xmlns:a16="http://schemas.microsoft.com/office/drawing/2014/main" id="{C1A96A8C-7F10-204D-A823-43122CE746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E422B5-CE5C-FE48-AA43-5585A9A6AD13}"/>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341877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DFA0-3DFB-9B4F-AC59-D98D549C24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FC6850-5D1E-7C45-AE8A-670C84741406}"/>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4" name="Footer Placeholder 3">
            <a:extLst>
              <a:ext uri="{FF2B5EF4-FFF2-40B4-BE49-F238E27FC236}">
                <a16:creationId xmlns:a16="http://schemas.microsoft.com/office/drawing/2014/main" id="{F9507B3A-572F-4D48-A7FA-04723E90C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D32A0A-6C91-FE46-8C07-894A949E189D}"/>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389694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E565F-7370-2C4B-9ACC-74B0C9FADC4E}"/>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3" name="Footer Placeholder 2">
            <a:extLst>
              <a:ext uri="{FF2B5EF4-FFF2-40B4-BE49-F238E27FC236}">
                <a16:creationId xmlns:a16="http://schemas.microsoft.com/office/drawing/2014/main" id="{35C6D10F-2C12-8E4F-88B3-C670CFBBE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6BCD0-6969-6646-839D-F5B928D9126E}"/>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192651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B230-5F38-E74F-9410-3C905B2FB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14C76-2EB2-1A4C-941C-F9873B4D1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AA625-C99F-3943-82DD-1E5C0E67B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FCA225-396E-C948-9647-17DEA09C4385}"/>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6" name="Footer Placeholder 5">
            <a:extLst>
              <a:ext uri="{FF2B5EF4-FFF2-40B4-BE49-F238E27FC236}">
                <a16:creationId xmlns:a16="http://schemas.microsoft.com/office/drawing/2014/main" id="{F40BAB84-E21B-CF46-83E7-434F6E300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FF300-EFB7-9D4F-9044-73AE6F62741C}"/>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428709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5500-9FC8-5E43-AE5A-CEFF04A4B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129660-8D64-014A-934B-C9BA84969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08CB44-EDD6-8447-A601-F88D1C658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A4E498-8E2A-E349-AB60-A698A9D3E27E}"/>
              </a:ext>
            </a:extLst>
          </p:cNvPr>
          <p:cNvSpPr>
            <a:spLocks noGrp="1"/>
          </p:cNvSpPr>
          <p:nvPr>
            <p:ph type="dt" sz="half" idx="10"/>
          </p:nvPr>
        </p:nvSpPr>
        <p:spPr/>
        <p:txBody>
          <a:bodyPr/>
          <a:lstStyle/>
          <a:p>
            <a:fld id="{40AFA50F-02A1-7849-BDAA-6022E4FD302D}" type="datetimeFigureOut">
              <a:rPr lang="en-US" smtClean="0"/>
              <a:t>1/4/21</a:t>
            </a:fld>
            <a:endParaRPr lang="en-US"/>
          </a:p>
        </p:txBody>
      </p:sp>
      <p:sp>
        <p:nvSpPr>
          <p:cNvPr id="6" name="Footer Placeholder 5">
            <a:extLst>
              <a:ext uri="{FF2B5EF4-FFF2-40B4-BE49-F238E27FC236}">
                <a16:creationId xmlns:a16="http://schemas.microsoft.com/office/drawing/2014/main" id="{C2A1062A-06F7-9945-9EAC-E57188633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91FF6-1B42-ED45-AAF8-D045B4A7D9C0}"/>
              </a:ext>
            </a:extLst>
          </p:cNvPr>
          <p:cNvSpPr>
            <a:spLocks noGrp="1"/>
          </p:cNvSpPr>
          <p:nvPr>
            <p:ph type="sldNum" sz="quarter" idx="12"/>
          </p:nvPr>
        </p:nvSpPr>
        <p:spPr/>
        <p:txBody>
          <a:bodyPr/>
          <a:lstStyle/>
          <a:p>
            <a:fld id="{E203410B-33B8-E743-9BDE-B585FEAD00DC}" type="slidenum">
              <a:rPr lang="en-US" smtClean="0"/>
              <a:t>‹#›</a:t>
            </a:fld>
            <a:endParaRPr lang="en-US"/>
          </a:p>
        </p:txBody>
      </p:sp>
    </p:spTree>
    <p:extLst>
      <p:ext uri="{BB962C8B-B14F-4D97-AF65-F5344CB8AC3E}">
        <p14:creationId xmlns:p14="http://schemas.microsoft.com/office/powerpoint/2010/main" val="202134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4975B-5B83-E24F-8F8B-87D03A46D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57DC5-0A19-9941-9426-5F9BC2A73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6F492-4664-9746-A6D8-BC7FE21DC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FA50F-02A1-7849-BDAA-6022E4FD302D}" type="datetimeFigureOut">
              <a:rPr lang="en-US" smtClean="0"/>
              <a:t>1/4/21</a:t>
            </a:fld>
            <a:endParaRPr lang="en-US"/>
          </a:p>
        </p:txBody>
      </p:sp>
      <p:sp>
        <p:nvSpPr>
          <p:cNvPr id="5" name="Footer Placeholder 4">
            <a:extLst>
              <a:ext uri="{FF2B5EF4-FFF2-40B4-BE49-F238E27FC236}">
                <a16:creationId xmlns:a16="http://schemas.microsoft.com/office/drawing/2014/main" id="{9056FD02-84CC-ED40-B816-087CABF51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B44EE1-2046-6E49-9A31-EB41AF150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3410B-33B8-E743-9BDE-B585FEAD00DC}" type="slidenum">
              <a:rPr lang="en-US" smtClean="0"/>
              <a:t>‹#›</a:t>
            </a:fld>
            <a:endParaRPr lang="en-US"/>
          </a:p>
        </p:txBody>
      </p:sp>
    </p:spTree>
    <p:extLst>
      <p:ext uri="{BB962C8B-B14F-4D97-AF65-F5344CB8AC3E}">
        <p14:creationId xmlns:p14="http://schemas.microsoft.com/office/powerpoint/2010/main" val="235854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51B9E-D09F-C743-B695-94B20D44F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1706" y="207255"/>
            <a:ext cx="2785214" cy="1671129"/>
          </a:xfrm>
          <a:prstGeom prst="rect">
            <a:avLst/>
          </a:prstGeom>
        </p:spPr>
      </p:pic>
      <p:sp>
        <p:nvSpPr>
          <p:cNvPr id="2" name="TextBox 1">
            <a:extLst>
              <a:ext uri="{FF2B5EF4-FFF2-40B4-BE49-F238E27FC236}">
                <a16:creationId xmlns:a16="http://schemas.microsoft.com/office/drawing/2014/main" id="{13143BE3-6B11-BB4E-A027-D28D44C8D816}"/>
              </a:ext>
            </a:extLst>
          </p:cNvPr>
          <p:cNvSpPr txBox="1"/>
          <p:nvPr/>
        </p:nvSpPr>
        <p:spPr>
          <a:xfrm>
            <a:off x="362096" y="1878384"/>
            <a:ext cx="11541209" cy="1754326"/>
          </a:xfrm>
          <a:prstGeom prst="rect">
            <a:avLst/>
          </a:prstGeom>
          <a:noFill/>
        </p:spPr>
        <p:txBody>
          <a:bodyPr wrap="square" rtlCol="0">
            <a:spAutoFit/>
          </a:bodyPr>
          <a:lstStyle/>
          <a:p>
            <a:pPr algn="ctr"/>
            <a:r>
              <a:rPr lang="en-US" sz="3600" b="1" dirty="0">
                <a:latin typeface="Avenir Black" panose="02000503020000020003" pitchFamily="2" charset="0"/>
                <a:cs typeface="Arial" panose="020B0604020202020204" pitchFamily="34" charset="0"/>
              </a:rPr>
              <a:t>POWERING THE FUTURE, TOGETHER.</a:t>
            </a:r>
          </a:p>
          <a:p>
            <a:pPr algn="ctr"/>
            <a:r>
              <a:rPr lang="en-US" dirty="0">
                <a:latin typeface="Avenir Roman" panose="02000503020000020003" pitchFamily="2" charset="0"/>
              </a:rPr>
              <a:t>Accelerating Progress for Children and Education in Mississippi Prepared in partnership with</a:t>
            </a:r>
            <a:endParaRPr lang="en-US" sz="3600" dirty="0">
              <a:latin typeface="Avenir Roman" panose="02000503020000020003" pitchFamily="2" charset="0"/>
            </a:endParaRPr>
          </a:p>
          <a:p>
            <a:pPr algn="ctr"/>
            <a:r>
              <a:rPr lang="en-US" dirty="0">
                <a:latin typeface="Avenir Roman" panose="02000503020000020003" pitchFamily="2" charset="0"/>
              </a:rPr>
              <a:t>The Harwood Institute for Public Innovation</a:t>
            </a:r>
            <a:endParaRPr lang="en-US" sz="3600" dirty="0">
              <a:latin typeface="Avenir Roman" panose="02000503020000020003" pitchFamily="2" charset="0"/>
            </a:endParaRPr>
          </a:p>
          <a:p>
            <a:pPr algn="ctr"/>
            <a:endParaRPr lang="en-US" sz="3600" b="1" dirty="0">
              <a:latin typeface="Avenir Black" panose="02000503020000020003" pitchFamily="2" charset="0"/>
              <a:cs typeface="Arial" panose="020B0604020202020204" pitchFamily="34" charset="0"/>
            </a:endParaRPr>
          </a:p>
        </p:txBody>
      </p:sp>
      <p:pic>
        <p:nvPicPr>
          <p:cNvPr id="4" name="Picture 3">
            <a:extLst>
              <a:ext uri="{FF2B5EF4-FFF2-40B4-BE49-F238E27FC236}">
                <a16:creationId xmlns:a16="http://schemas.microsoft.com/office/drawing/2014/main" id="{B1331431-3692-A148-9676-2A8ED0BAA40D}"/>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r="-2208"/>
          <a:stretch/>
        </p:blipFill>
        <p:spPr>
          <a:xfrm>
            <a:off x="3750" y="3207274"/>
            <a:ext cx="12522250" cy="3777222"/>
          </a:xfrm>
          <a:prstGeom prst="rect">
            <a:avLst/>
          </a:prstGeom>
        </p:spPr>
      </p:pic>
      <p:sp>
        <p:nvSpPr>
          <p:cNvPr id="6" name="Rectangle 5">
            <a:extLst>
              <a:ext uri="{FF2B5EF4-FFF2-40B4-BE49-F238E27FC236}">
                <a16:creationId xmlns:a16="http://schemas.microsoft.com/office/drawing/2014/main" id="{10CFF78B-6E6B-6045-AC8C-BF14F6791D3A}"/>
              </a:ext>
            </a:extLst>
          </p:cNvPr>
          <p:cNvSpPr/>
          <p:nvPr/>
        </p:nvSpPr>
        <p:spPr>
          <a:xfrm>
            <a:off x="0" y="3207273"/>
            <a:ext cx="12319686" cy="3761937"/>
          </a:xfrm>
          <a:prstGeom prst="rect">
            <a:avLst/>
          </a:prstGeom>
          <a:solidFill>
            <a:srgbClr val="9568AA">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57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0E6526-CFD1-B54D-A45B-7B4BD3614E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6256"/>
            <a:ext cx="12302835" cy="8254806"/>
          </a:xfrm>
          <a:prstGeom prst="rect">
            <a:avLst/>
          </a:prstGeom>
        </p:spPr>
      </p:pic>
      <p:sp>
        <p:nvSpPr>
          <p:cNvPr id="9" name="Rectangle 8">
            <a:extLst>
              <a:ext uri="{FF2B5EF4-FFF2-40B4-BE49-F238E27FC236}">
                <a16:creationId xmlns:a16="http://schemas.microsoft.com/office/drawing/2014/main" id="{D400F63F-35EF-2548-BFD4-27A05534C3A4}"/>
              </a:ext>
            </a:extLst>
          </p:cNvPr>
          <p:cNvSpPr/>
          <p:nvPr/>
        </p:nvSpPr>
        <p:spPr>
          <a:xfrm>
            <a:off x="2080219" y="1753451"/>
            <a:ext cx="8364071" cy="3838343"/>
          </a:xfrm>
          <a:prstGeom prst="rect">
            <a:avLst/>
          </a:prstGeom>
          <a:solidFill>
            <a:srgbClr val="E9439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venir Heavy" panose="02000503020000020003" pitchFamily="2" charset="0"/>
              </a:rPr>
              <a:t>What Mississippi families want for their children is similar, no matter their race, socio-economic status,</a:t>
            </a:r>
          </a:p>
          <a:p>
            <a:pPr algn="ctr"/>
            <a:r>
              <a:rPr lang="en-US" sz="3600" b="1" dirty="0">
                <a:latin typeface="Avenir Heavy" panose="02000503020000020003" pitchFamily="2" charset="0"/>
              </a:rPr>
              <a:t> or geographic region.</a:t>
            </a:r>
          </a:p>
        </p:txBody>
      </p:sp>
      <p:sp>
        <p:nvSpPr>
          <p:cNvPr id="2" name="TextBox 1">
            <a:extLst>
              <a:ext uri="{FF2B5EF4-FFF2-40B4-BE49-F238E27FC236}">
                <a16:creationId xmlns:a16="http://schemas.microsoft.com/office/drawing/2014/main" id="{4C2E14C1-B1AF-8A4B-9D6F-6143A28288C9}"/>
              </a:ext>
            </a:extLst>
          </p:cNvPr>
          <p:cNvSpPr txBox="1"/>
          <p:nvPr/>
        </p:nvSpPr>
        <p:spPr>
          <a:xfrm>
            <a:off x="269173" y="309964"/>
            <a:ext cx="6214754" cy="707886"/>
          </a:xfrm>
          <a:prstGeom prst="rect">
            <a:avLst/>
          </a:prstGeom>
          <a:solidFill>
            <a:srgbClr val="E94391"/>
          </a:solidFill>
        </p:spPr>
        <p:txBody>
          <a:bodyPr wrap="square" rtlCol="0">
            <a:spAutoFit/>
          </a:bodyPr>
          <a:lstStyle/>
          <a:p>
            <a:r>
              <a:rPr lang="en-US" sz="4000" b="1" dirty="0">
                <a:solidFill>
                  <a:schemeClr val="bg1"/>
                </a:solidFill>
                <a:latin typeface="Avenir Black" panose="02000503020000020003" pitchFamily="2" charset="0"/>
              </a:rPr>
              <a:t>It’s NOT rocket science.</a:t>
            </a:r>
          </a:p>
        </p:txBody>
      </p:sp>
    </p:spTree>
    <p:extLst>
      <p:ext uri="{BB962C8B-B14F-4D97-AF65-F5344CB8AC3E}">
        <p14:creationId xmlns:p14="http://schemas.microsoft.com/office/powerpoint/2010/main" val="36950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26E6DC-0D1A-9645-83C5-08CC857537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88" y="673156"/>
            <a:ext cx="3802448" cy="5782236"/>
          </a:xfrm>
          <a:prstGeom prst="rect">
            <a:avLst/>
          </a:prstGeom>
        </p:spPr>
      </p:pic>
      <p:pic>
        <p:nvPicPr>
          <p:cNvPr id="3" name="Picture 2">
            <a:extLst>
              <a:ext uri="{FF2B5EF4-FFF2-40B4-BE49-F238E27FC236}">
                <a16:creationId xmlns:a16="http://schemas.microsoft.com/office/drawing/2014/main" id="{1639868F-031C-5347-B227-18F1CDDAF3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0397" y="673156"/>
            <a:ext cx="5953306" cy="5072324"/>
          </a:xfrm>
          <a:prstGeom prst="rect">
            <a:avLst/>
          </a:prstGeom>
        </p:spPr>
      </p:pic>
    </p:spTree>
    <p:extLst>
      <p:ext uri="{BB962C8B-B14F-4D97-AF65-F5344CB8AC3E}">
        <p14:creationId xmlns:p14="http://schemas.microsoft.com/office/powerpoint/2010/main" val="21505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DE4EC-4B75-864B-9790-A8C04B26E31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218" r="-172" b="272"/>
          <a:stretch/>
        </p:blipFill>
        <p:spPr>
          <a:xfrm>
            <a:off x="-216976" y="0"/>
            <a:ext cx="12408976" cy="6858000"/>
          </a:xfrm>
          <a:prstGeom prst="rect">
            <a:avLst/>
          </a:prstGeom>
        </p:spPr>
      </p:pic>
      <p:sp>
        <p:nvSpPr>
          <p:cNvPr id="7" name="TextBox 6">
            <a:extLst>
              <a:ext uri="{FF2B5EF4-FFF2-40B4-BE49-F238E27FC236}">
                <a16:creationId xmlns:a16="http://schemas.microsoft.com/office/drawing/2014/main" id="{2BFD163E-FA24-A441-BC37-DF7FA4FCE654}"/>
              </a:ext>
            </a:extLst>
          </p:cNvPr>
          <p:cNvSpPr txBox="1"/>
          <p:nvPr/>
        </p:nvSpPr>
        <p:spPr>
          <a:xfrm>
            <a:off x="843674" y="1199702"/>
            <a:ext cx="10287676" cy="2031325"/>
          </a:xfrm>
          <a:prstGeom prst="rect">
            <a:avLst/>
          </a:prstGeom>
          <a:solidFill>
            <a:srgbClr val="00B4BB">
              <a:alpha val="79216"/>
            </a:srgbClr>
          </a:solidFill>
          <a:ln>
            <a:noFill/>
          </a:ln>
        </p:spPr>
        <p:txBody>
          <a:bodyPr wrap="square" rtlCol="0">
            <a:spAutoFit/>
          </a:bodyPr>
          <a:lstStyle/>
          <a:p>
            <a:pPr fontAlgn="base"/>
            <a:r>
              <a:rPr lang="en-US" sz="4000" b="1" dirty="0">
                <a:solidFill>
                  <a:schemeClr val="bg1"/>
                </a:solidFill>
                <a:latin typeface="Avenir Black" panose="02000503020000020003" pitchFamily="2" charset="0"/>
              </a:rPr>
              <a:t> </a:t>
            </a:r>
            <a:r>
              <a:rPr lang="en-US" sz="4000" b="1" dirty="0">
                <a:solidFill>
                  <a:schemeClr val="bg1"/>
                </a:solidFill>
                <a:latin typeface="Avenir Heavy" panose="02000503020000020003" pitchFamily="2" charset="0"/>
              </a:rPr>
              <a:t>1. </a:t>
            </a:r>
            <a:r>
              <a:rPr lang="en-US" sz="3200" b="1" dirty="0">
                <a:solidFill>
                  <a:schemeClr val="bg1"/>
                </a:solidFill>
                <a:latin typeface="Avenir Heavy" panose="02000503020000020003" pitchFamily="2" charset="0"/>
              </a:rPr>
              <a:t>Build collaborative communities to support 	children</a:t>
            </a:r>
          </a:p>
          <a:p>
            <a:pPr algn="ctr" fontAlgn="base"/>
            <a:r>
              <a:rPr lang="en-US" dirty="0">
                <a:solidFill>
                  <a:schemeClr val="bg1"/>
                </a:solidFill>
              </a:rPr>
              <a:t>“I want a collaborative community—one where we work together to meet the needs of everyone. Where we know what people need and that there are needs. And that people feel comfortable and safe enough to share what they need. So, I guess... if they share with others, they won’t be judged but will be supported.”</a:t>
            </a:r>
          </a:p>
        </p:txBody>
      </p:sp>
      <p:sp>
        <p:nvSpPr>
          <p:cNvPr id="2" name="TextBox 1">
            <a:extLst>
              <a:ext uri="{FF2B5EF4-FFF2-40B4-BE49-F238E27FC236}">
                <a16:creationId xmlns:a16="http://schemas.microsoft.com/office/drawing/2014/main" id="{96270353-E7ED-7949-9E7C-402E21A3178C}"/>
              </a:ext>
            </a:extLst>
          </p:cNvPr>
          <p:cNvSpPr txBox="1"/>
          <p:nvPr/>
        </p:nvSpPr>
        <p:spPr>
          <a:xfrm>
            <a:off x="586509" y="310552"/>
            <a:ext cx="4705928" cy="707886"/>
          </a:xfrm>
          <a:prstGeom prst="rect">
            <a:avLst/>
          </a:prstGeom>
          <a:solidFill>
            <a:srgbClr val="00B4BB"/>
          </a:solidFill>
        </p:spPr>
        <p:txBody>
          <a:bodyPr wrap="square" rtlCol="0">
            <a:spAutoFit/>
          </a:bodyPr>
          <a:lstStyle/>
          <a:p>
            <a:r>
              <a:rPr lang="en-US" sz="4000" b="1" dirty="0">
                <a:solidFill>
                  <a:schemeClr val="bg1"/>
                </a:solidFill>
                <a:latin typeface="Avenir Black" panose="02000503020000020003" pitchFamily="2" charset="0"/>
              </a:rPr>
              <a:t>What We Heard</a:t>
            </a:r>
          </a:p>
        </p:txBody>
      </p:sp>
      <p:sp>
        <p:nvSpPr>
          <p:cNvPr id="8" name="TextBox 7">
            <a:extLst>
              <a:ext uri="{FF2B5EF4-FFF2-40B4-BE49-F238E27FC236}">
                <a16:creationId xmlns:a16="http://schemas.microsoft.com/office/drawing/2014/main" id="{8F8C7D16-9B93-744F-A8B0-39A1254C0DAD}"/>
              </a:ext>
            </a:extLst>
          </p:cNvPr>
          <p:cNvSpPr txBox="1"/>
          <p:nvPr/>
        </p:nvSpPr>
        <p:spPr>
          <a:xfrm>
            <a:off x="843674" y="3553369"/>
            <a:ext cx="10287676" cy="2554545"/>
          </a:xfrm>
          <a:prstGeom prst="rect">
            <a:avLst/>
          </a:prstGeom>
          <a:solidFill>
            <a:srgbClr val="00B4BB">
              <a:alpha val="79216"/>
            </a:srgbClr>
          </a:solidFill>
          <a:ln>
            <a:noFill/>
          </a:ln>
        </p:spPr>
        <p:txBody>
          <a:bodyPr wrap="square" rtlCol="0">
            <a:spAutoFit/>
          </a:bodyPr>
          <a:lstStyle/>
          <a:p>
            <a:r>
              <a:rPr lang="en-US" sz="3200" b="1" dirty="0">
                <a:solidFill>
                  <a:schemeClr val="bg1"/>
                </a:solidFill>
                <a:latin typeface="Avenir Heavy" panose="02000503020000020003" pitchFamily="2" charset="0"/>
              </a:rPr>
              <a:t> 2. Authentically engage parents as partners in 	education</a:t>
            </a:r>
          </a:p>
          <a:p>
            <a:endParaRPr lang="en-US" sz="3200" b="1" dirty="0">
              <a:solidFill>
                <a:schemeClr val="bg1"/>
              </a:solidFill>
              <a:latin typeface="Avenir Heavy" panose="02000503020000020003" pitchFamily="2" charset="0"/>
            </a:endParaRPr>
          </a:p>
          <a:p>
            <a:endParaRPr lang="en-US" sz="3200" b="1" dirty="0">
              <a:solidFill>
                <a:schemeClr val="bg1"/>
              </a:solidFill>
              <a:latin typeface="Avenir Heavy" panose="02000503020000020003" pitchFamily="2" charset="0"/>
            </a:endParaRPr>
          </a:p>
          <a:p>
            <a:endParaRPr lang="en-US" sz="3200" b="1" dirty="0">
              <a:solidFill>
                <a:schemeClr val="bg1"/>
              </a:solidFill>
              <a:latin typeface="Avenir Heavy" panose="02000503020000020003" pitchFamily="2" charset="0"/>
            </a:endParaRPr>
          </a:p>
        </p:txBody>
      </p:sp>
      <p:sp>
        <p:nvSpPr>
          <p:cNvPr id="3" name="TextBox 2">
            <a:extLst>
              <a:ext uri="{FF2B5EF4-FFF2-40B4-BE49-F238E27FC236}">
                <a16:creationId xmlns:a16="http://schemas.microsoft.com/office/drawing/2014/main" id="{8772C5A2-934C-8742-8540-9A1539E8AFBD}"/>
              </a:ext>
            </a:extLst>
          </p:cNvPr>
          <p:cNvSpPr txBox="1"/>
          <p:nvPr/>
        </p:nvSpPr>
        <p:spPr>
          <a:xfrm>
            <a:off x="1055590" y="4646468"/>
            <a:ext cx="9547235" cy="1754326"/>
          </a:xfrm>
          <a:prstGeom prst="rect">
            <a:avLst/>
          </a:prstGeom>
          <a:noFill/>
        </p:spPr>
        <p:txBody>
          <a:bodyPr wrap="square" rtlCol="0">
            <a:spAutoFit/>
          </a:bodyPr>
          <a:lstStyle/>
          <a:p>
            <a:pPr algn="ctr"/>
            <a:r>
              <a:rPr lang="en-US" dirty="0">
                <a:solidFill>
                  <a:schemeClr val="bg1"/>
                </a:solidFill>
              </a:rPr>
              <a:t>“Kids don’t come with a manual. This is a  learn-as-you-go experience…Support groups at every level are important.”</a:t>
            </a:r>
          </a:p>
          <a:p>
            <a:pPr algn="ctr"/>
            <a:r>
              <a:rPr lang="en-US" dirty="0">
                <a:solidFill>
                  <a:schemeClr val="bg1"/>
                </a:solidFill>
              </a:rPr>
              <a:t>We have to start earlier for our kids to support them and to support parents who work. What happens if you work?”</a:t>
            </a:r>
            <a:r>
              <a:rPr lang="en-US" dirty="0"/>
              <a:t> </a:t>
            </a:r>
          </a:p>
          <a:p>
            <a:pPr algn="ctr"/>
            <a:r>
              <a:rPr lang="en-US" dirty="0"/>
              <a:t> </a:t>
            </a:r>
          </a:p>
          <a:p>
            <a:pPr algn="ctr"/>
            <a:endParaRPr lang="en-US" dirty="0"/>
          </a:p>
        </p:txBody>
      </p:sp>
    </p:spTree>
    <p:extLst>
      <p:ext uri="{BB962C8B-B14F-4D97-AF65-F5344CB8AC3E}">
        <p14:creationId xmlns:p14="http://schemas.microsoft.com/office/powerpoint/2010/main" val="12797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DE4EC-4B75-864B-9790-A8C04B26E31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2988" r="-172"/>
          <a:stretch/>
        </p:blipFill>
        <p:spPr>
          <a:xfrm>
            <a:off x="-216976" y="-1"/>
            <a:ext cx="12408976" cy="6893695"/>
          </a:xfrm>
          <a:prstGeom prst="rect">
            <a:avLst/>
          </a:prstGeom>
        </p:spPr>
      </p:pic>
      <p:sp>
        <p:nvSpPr>
          <p:cNvPr id="7" name="TextBox 6">
            <a:extLst>
              <a:ext uri="{FF2B5EF4-FFF2-40B4-BE49-F238E27FC236}">
                <a16:creationId xmlns:a16="http://schemas.microsoft.com/office/drawing/2014/main" id="{2BFD163E-FA24-A441-BC37-DF7FA4FCE654}"/>
              </a:ext>
            </a:extLst>
          </p:cNvPr>
          <p:cNvSpPr txBox="1"/>
          <p:nvPr/>
        </p:nvSpPr>
        <p:spPr>
          <a:xfrm>
            <a:off x="674294" y="1203445"/>
            <a:ext cx="10626436" cy="2646878"/>
          </a:xfrm>
          <a:prstGeom prst="rect">
            <a:avLst/>
          </a:prstGeom>
          <a:solidFill>
            <a:srgbClr val="00B4BB">
              <a:alpha val="79216"/>
            </a:srgbClr>
          </a:solidFill>
          <a:ln>
            <a:noFill/>
          </a:ln>
        </p:spPr>
        <p:txBody>
          <a:bodyPr wrap="square" rtlCol="0">
            <a:spAutoFit/>
          </a:bodyPr>
          <a:lstStyle/>
          <a:p>
            <a:pPr algn="ctr"/>
            <a:r>
              <a:rPr lang="en-US" sz="3200" b="1" dirty="0">
                <a:solidFill>
                  <a:schemeClr val="bg1"/>
                </a:solidFill>
                <a:latin typeface="Avenir Heavy" panose="02000503020000020003" pitchFamily="2" charset="0"/>
              </a:rPr>
              <a:t>3. Help educators understand and work with the local communities they serve</a:t>
            </a:r>
          </a:p>
          <a:p>
            <a:endParaRPr lang="en-US" sz="1200" b="1" dirty="0">
              <a:solidFill>
                <a:schemeClr val="bg1"/>
              </a:solidFill>
              <a:latin typeface="Avenir Heavy" panose="02000503020000020003" pitchFamily="2" charset="0"/>
            </a:endParaRPr>
          </a:p>
          <a:p>
            <a:pPr algn="ctr"/>
            <a:r>
              <a:rPr lang="en-US" dirty="0">
                <a:solidFill>
                  <a:schemeClr val="bg1"/>
                </a:solidFill>
              </a:rPr>
              <a:t>“The teachers don’t expect poor black kids to learn because that is what everyone expects. </a:t>
            </a:r>
          </a:p>
          <a:p>
            <a:pPr algn="ctr"/>
            <a:r>
              <a:rPr lang="en-US" dirty="0">
                <a:solidFill>
                  <a:schemeClr val="bg1"/>
                </a:solidFill>
              </a:rPr>
              <a:t>And that is exactly what happens.” </a:t>
            </a:r>
          </a:p>
          <a:p>
            <a:pPr algn="ctr"/>
            <a:endParaRPr lang="en-US" dirty="0">
              <a:solidFill>
                <a:schemeClr val="bg1"/>
              </a:solidFill>
            </a:endParaRPr>
          </a:p>
          <a:p>
            <a:pPr algn="ctr"/>
            <a:r>
              <a:rPr lang="en-US" dirty="0">
                <a:solidFill>
                  <a:schemeClr val="bg1"/>
                </a:solidFill>
              </a:rPr>
              <a:t>“My child has learning disabilities and I struggle to get the school to keep supports in place as the staff and teachers are always changing.”</a:t>
            </a:r>
          </a:p>
        </p:txBody>
      </p:sp>
      <p:sp>
        <p:nvSpPr>
          <p:cNvPr id="2" name="TextBox 1">
            <a:extLst>
              <a:ext uri="{FF2B5EF4-FFF2-40B4-BE49-F238E27FC236}">
                <a16:creationId xmlns:a16="http://schemas.microsoft.com/office/drawing/2014/main" id="{96270353-E7ED-7949-9E7C-402E21A3178C}"/>
              </a:ext>
            </a:extLst>
          </p:cNvPr>
          <p:cNvSpPr txBox="1"/>
          <p:nvPr/>
        </p:nvSpPr>
        <p:spPr>
          <a:xfrm>
            <a:off x="377371" y="326743"/>
            <a:ext cx="4540993" cy="707886"/>
          </a:xfrm>
          <a:prstGeom prst="rect">
            <a:avLst/>
          </a:prstGeom>
          <a:solidFill>
            <a:srgbClr val="00B4BB"/>
          </a:solidFill>
        </p:spPr>
        <p:txBody>
          <a:bodyPr wrap="square" rtlCol="0">
            <a:spAutoFit/>
          </a:bodyPr>
          <a:lstStyle/>
          <a:p>
            <a:r>
              <a:rPr lang="en-US" sz="4000" b="1" dirty="0">
                <a:solidFill>
                  <a:schemeClr val="bg1"/>
                </a:solidFill>
                <a:latin typeface="Avenir Black" panose="02000503020000020003" pitchFamily="2" charset="0"/>
              </a:rPr>
              <a:t> What We Heard</a:t>
            </a:r>
          </a:p>
        </p:txBody>
      </p:sp>
      <p:sp>
        <p:nvSpPr>
          <p:cNvPr id="8" name="TextBox 7">
            <a:extLst>
              <a:ext uri="{FF2B5EF4-FFF2-40B4-BE49-F238E27FC236}">
                <a16:creationId xmlns:a16="http://schemas.microsoft.com/office/drawing/2014/main" id="{245E8A98-A46A-B643-AF0F-FD8FE975E09B}"/>
              </a:ext>
            </a:extLst>
          </p:cNvPr>
          <p:cNvSpPr txBox="1"/>
          <p:nvPr/>
        </p:nvSpPr>
        <p:spPr>
          <a:xfrm>
            <a:off x="674294" y="3968067"/>
            <a:ext cx="10626435" cy="2646878"/>
          </a:xfrm>
          <a:prstGeom prst="rect">
            <a:avLst/>
          </a:prstGeom>
          <a:solidFill>
            <a:srgbClr val="00B4BB">
              <a:alpha val="79216"/>
            </a:srgbClr>
          </a:solidFill>
          <a:ln>
            <a:noFill/>
          </a:ln>
        </p:spPr>
        <p:txBody>
          <a:bodyPr wrap="square" rtlCol="0">
            <a:spAutoFit/>
          </a:bodyPr>
          <a:lstStyle/>
          <a:p>
            <a:pPr algn="ctr"/>
            <a:r>
              <a:rPr lang="en-US" sz="3200" b="1" dirty="0">
                <a:solidFill>
                  <a:schemeClr val="bg1"/>
                </a:solidFill>
                <a:latin typeface="Avenir Heavy" panose="02000503020000020003" pitchFamily="2" charset="0"/>
              </a:rPr>
              <a:t>4. Make community resources available and accessible to all kids and families</a:t>
            </a:r>
          </a:p>
          <a:p>
            <a:pPr algn="ctr"/>
            <a:endParaRPr lang="en-US" sz="1200" b="1" dirty="0">
              <a:solidFill>
                <a:schemeClr val="bg1"/>
              </a:solidFill>
              <a:latin typeface="Avenir Heavy" panose="02000503020000020003" pitchFamily="2" charset="0"/>
            </a:endParaRPr>
          </a:p>
          <a:p>
            <a:pPr algn="ctr"/>
            <a:r>
              <a:rPr lang="en-US" dirty="0">
                <a:solidFill>
                  <a:schemeClr val="bg1"/>
                </a:solidFill>
              </a:rPr>
              <a:t>“We don’t have the kind of transportation services we need to help people get to all the great stuff we have.”</a:t>
            </a:r>
          </a:p>
          <a:p>
            <a:pPr algn="ctr"/>
            <a:r>
              <a:rPr lang="en-US" dirty="0">
                <a:solidFill>
                  <a:schemeClr val="bg1"/>
                </a:solidFill>
              </a:rPr>
              <a:t> </a:t>
            </a:r>
          </a:p>
          <a:p>
            <a:pPr algn="ctr"/>
            <a:r>
              <a:rPr lang="en-US" dirty="0">
                <a:solidFill>
                  <a:schemeClr val="bg1"/>
                </a:solidFill>
              </a:rPr>
              <a:t>“There is a lot available that people just don’t know about. We had a program right across the street and walked into the Laundromat one day and even though it could help their kids, no one knew about it. We have to do better at building awareness.”</a:t>
            </a:r>
          </a:p>
        </p:txBody>
      </p:sp>
    </p:spTree>
    <p:extLst>
      <p:ext uri="{BB962C8B-B14F-4D97-AF65-F5344CB8AC3E}">
        <p14:creationId xmlns:p14="http://schemas.microsoft.com/office/powerpoint/2010/main" val="9570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 calcmode="lin" valueType="num">
                                      <p:cBhvr additive="base">
                                        <p:cTn id="4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DE4EC-4B75-864B-9790-A8C04B26E31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490" r="-172"/>
          <a:stretch/>
        </p:blipFill>
        <p:spPr>
          <a:xfrm>
            <a:off x="-86347" y="0"/>
            <a:ext cx="12408976" cy="6858000"/>
          </a:xfrm>
          <a:prstGeom prst="rect">
            <a:avLst/>
          </a:prstGeom>
        </p:spPr>
      </p:pic>
      <p:sp>
        <p:nvSpPr>
          <p:cNvPr id="2" name="TextBox 1">
            <a:extLst>
              <a:ext uri="{FF2B5EF4-FFF2-40B4-BE49-F238E27FC236}">
                <a16:creationId xmlns:a16="http://schemas.microsoft.com/office/drawing/2014/main" id="{96270353-E7ED-7949-9E7C-402E21A3178C}"/>
              </a:ext>
            </a:extLst>
          </p:cNvPr>
          <p:cNvSpPr txBox="1"/>
          <p:nvPr/>
        </p:nvSpPr>
        <p:spPr>
          <a:xfrm>
            <a:off x="377371" y="490033"/>
            <a:ext cx="5863772" cy="707886"/>
          </a:xfrm>
          <a:prstGeom prst="rect">
            <a:avLst/>
          </a:prstGeom>
          <a:solidFill>
            <a:srgbClr val="00B4BB"/>
          </a:solidFill>
        </p:spPr>
        <p:txBody>
          <a:bodyPr wrap="square" rtlCol="0">
            <a:spAutoFit/>
          </a:bodyPr>
          <a:lstStyle/>
          <a:p>
            <a:r>
              <a:rPr lang="en-US" sz="4000" b="1" dirty="0">
                <a:solidFill>
                  <a:schemeClr val="bg1"/>
                </a:solidFill>
                <a:latin typeface="Avenir Black" panose="02000503020000020003" pitchFamily="2" charset="0"/>
              </a:rPr>
              <a:t>What We Heard</a:t>
            </a:r>
          </a:p>
        </p:txBody>
      </p:sp>
      <p:sp>
        <p:nvSpPr>
          <p:cNvPr id="9" name="TextBox 8">
            <a:extLst>
              <a:ext uri="{FF2B5EF4-FFF2-40B4-BE49-F238E27FC236}">
                <a16:creationId xmlns:a16="http://schemas.microsoft.com/office/drawing/2014/main" id="{19C8080F-0070-BC45-9F66-05E05A994249}"/>
              </a:ext>
            </a:extLst>
          </p:cNvPr>
          <p:cNvSpPr txBox="1"/>
          <p:nvPr/>
        </p:nvSpPr>
        <p:spPr>
          <a:xfrm>
            <a:off x="1097305" y="1818193"/>
            <a:ext cx="10287676" cy="3139321"/>
          </a:xfrm>
          <a:prstGeom prst="rect">
            <a:avLst/>
          </a:prstGeom>
          <a:solidFill>
            <a:srgbClr val="00B4BB">
              <a:alpha val="79216"/>
            </a:srgbClr>
          </a:solidFill>
          <a:ln>
            <a:noFill/>
          </a:ln>
        </p:spPr>
        <p:txBody>
          <a:bodyPr wrap="square" rtlCol="0">
            <a:spAutoFit/>
          </a:bodyPr>
          <a:lstStyle/>
          <a:p>
            <a:r>
              <a:rPr lang="en-US" sz="3200" b="1" dirty="0">
                <a:solidFill>
                  <a:schemeClr val="bg1"/>
                </a:solidFill>
                <a:latin typeface="Avenir Heavy" panose="02000503020000020003" pitchFamily="2" charset="0"/>
              </a:rPr>
              <a:t> 5. Get state priorities right on education and 	children</a:t>
            </a:r>
          </a:p>
          <a:p>
            <a:endParaRPr lang="en-US" sz="1200" b="1" dirty="0">
              <a:solidFill>
                <a:schemeClr val="bg1"/>
              </a:solidFill>
              <a:latin typeface="Avenir Heavy" panose="02000503020000020003" pitchFamily="2" charset="0"/>
            </a:endParaRPr>
          </a:p>
          <a:p>
            <a:r>
              <a:rPr lang="en-US" dirty="0">
                <a:solidFill>
                  <a:schemeClr val="bg1"/>
                </a:solidFill>
              </a:rPr>
              <a:t>“We don’t have enough childcare because the state won’t reimburse centers for what it really costs.” The upshot? “Families are stuck piecing together care.”</a:t>
            </a:r>
            <a:r>
              <a:rPr lang="en-US" dirty="0"/>
              <a:t> </a:t>
            </a:r>
          </a:p>
          <a:p>
            <a:endParaRPr lang="en-US" dirty="0"/>
          </a:p>
          <a:p>
            <a:r>
              <a:rPr lang="en-US" dirty="0">
                <a:solidFill>
                  <a:schemeClr val="bg1"/>
                </a:solidFill>
              </a:rPr>
              <a:t>“How come parents are allowed to wait to send their kids to school when they are 6 years old?” </a:t>
            </a:r>
          </a:p>
          <a:p>
            <a:endParaRPr lang="en-US" dirty="0"/>
          </a:p>
          <a:p>
            <a:endParaRPr lang="en-US" sz="3200" b="1"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339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269B30-0C80-C645-B352-3155A283D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288982" cy="8177255"/>
          </a:xfrm>
          <a:prstGeom prst="rect">
            <a:avLst/>
          </a:prstGeom>
        </p:spPr>
      </p:pic>
      <p:sp>
        <p:nvSpPr>
          <p:cNvPr id="6" name="TextBox 5">
            <a:extLst>
              <a:ext uri="{FF2B5EF4-FFF2-40B4-BE49-F238E27FC236}">
                <a16:creationId xmlns:a16="http://schemas.microsoft.com/office/drawing/2014/main" id="{5D27AAD0-C1E6-0844-B5D4-18122F2F8736}"/>
              </a:ext>
            </a:extLst>
          </p:cNvPr>
          <p:cNvSpPr txBox="1"/>
          <p:nvPr/>
        </p:nvSpPr>
        <p:spPr>
          <a:xfrm>
            <a:off x="955964" y="2503577"/>
            <a:ext cx="10681853" cy="3170099"/>
          </a:xfrm>
          <a:prstGeom prst="rect">
            <a:avLst/>
          </a:prstGeom>
          <a:solidFill>
            <a:srgbClr val="9568AA">
              <a:alpha val="79216"/>
            </a:srgbClr>
          </a:solidFill>
          <a:ln>
            <a:noFill/>
          </a:ln>
        </p:spPr>
        <p:txBody>
          <a:bodyPr wrap="square" rtlCol="0">
            <a:spAutoFit/>
          </a:bodyPr>
          <a:lstStyle/>
          <a:p>
            <a:pPr fontAlgn="base"/>
            <a:r>
              <a:rPr lang="en-US" sz="4000" b="1" dirty="0">
                <a:solidFill>
                  <a:schemeClr val="bg1"/>
                </a:solidFill>
                <a:latin typeface="Avenir Black" panose="02000503020000020003" pitchFamily="2" charset="0"/>
              </a:rPr>
              <a:t> </a:t>
            </a:r>
            <a:r>
              <a:rPr lang="en-US" sz="4000" b="1" dirty="0">
                <a:solidFill>
                  <a:schemeClr val="bg1"/>
                </a:solidFill>
                <a:latin typeface="Avenir Heavy" panose="02000503020000020003" pitchFamily="2" charset="0"/>
              </a:rPr>
              <a:t>1. Refocus conversations on Mississippians’ 	aspirations for children</a:t>
            </a:r>
          </a:p>
          <a:p>
            <a:pPr fontAlgn="base"/>
            <a:r>
              <a:rPr lang="en-US" sz="4000" b="1" dirty="0">
                <a:solidFill>
                  <a:schemeClr val="bg1"/>
                </a:solidFill>
                <a:latin typeface="Avenir Heavy" panose="02000503020000020003" pitchFamily="2" charset="0"/>
              </a:rPr>
              <a:t>2. Bring people together to build SHARED 	responses</a:t>
            </a:r>
          </a:p>
          <a:p>
            <a:pPr fontAlgn="base"/>
            <a:r>
              <a:rPr lang="en-US" sz="4000" b="1" dirty="0">
                <a:solidFill>
                  <a:schemeClr val="bg1"/>
                </a:solidFill>
                <a:latin typeface="Avenir Heavy" panose="02000503020000020003" pitchFamily="2" charset="0"/>
              </a:rPr>
              <a:t>3. Connect people to existing resources</a:t>
            </a:r>
          </a:p>
        </p:txBody>
      </p:sp>
      <p:sp>
        <p:nvSpPr>
          <p:cNvPr id="4" name="TextBox 3">
            <a:extLst>
              <a:ext uri="{FF2B5EF4-FFF2-40B4-BE49-F238E27FC236}">
                <a16:creationId xmlns:a16="http://schemas.microsoft.com/office/drawing/2014/main" id="{E32ADA9E-E1CF-1447-97A8-A9EBEE10A292}"/>
              </a:ext>
            </a:extLst>
          </p:cNvPr>
          <p:cNvSpPr txBox="1"/>
          <p:nvPr/>
        </p:nvSpPr>
        <p:spPr>
          <a:xfrm>
            <a:off x="439220" y="437511"/>
            <a:ext cx="8334666" cy="707886"/>
          </a:xfrm>
          <a:prstGeom prst="rect">
            <a:avLst/>
          </a:prstGeom>
          <a:solidFill>
            <a:srgbClr val="9568AA"/>
          </a:solidFill>
        </p:spPr>
        <p:txBody>
          <a:bodyPr wrap="square" rtlCol="0">
            <a:spAutoFit/>
          </a:bodyPr>
          <a:lstStyle/>
          <a:p>
            <a:r>
              <a:rPr lang="en-US" sz="4000" b="1" dirty="0">
                <a:solidFill>
                  <a:schemeClr val="bg1"/>
                </a:solidFill>
                <a:latin typeface="Avenir Black" panose="02000503020000020003" pitchFamily="2" charset="0"/>
              </a:rPr>
              <a:t>What Does this Mean for Us?</a:t>
            </a:r>
          </a:p>
        </p:txBody>
      </p:sp>
    </p:spTree>
    <p:extLst>
      <p:ext uri="{BB962C8B-B14F-4D97-AF65-F5344CB8AC3E}">
        <p14:creationId xmlns:p14="http://schemas.microsoft.com/office/powerpoint/2010/main" val="42383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B5D718-41C5-A145-B8B5-9857B8DB52F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13727C58-6A6A-244D-AEBC-4D346360D85F}"/>
              </a:ext>
            </a:extLst>
          </p:cNvPr>
          <p:cNvSpPr txBox="1"/>
          <p:nvPr/>
        </p:nvSpPr>
        <p:spPr>
          <a:xfrm>
            <a:off x="1008211" y="1449349"/>
            <a:ext cx="10470776" cy="4801314"/>
          </a:xfrm>
          <a:prstGeom prst="rect">
            <a:avLst/>
          </a:prstGeom>
          <a:solidFill>
            <a:srgbClr val="57497A">
              <a:alpha val="79608"/>
            </a:srgbClr>
          </a:solidFill>
          <a:ln>
            <a:noFill/>
          </a:ln>
        </p:spPr>
        <p:txBody>
          <a:bodyPr wrap="square" rtlCol="0">
            <a:spAutoFit/>
          </a:bodyPr>
          <a:lstStyle/>
          <a:p>
            <a:pPr algn="ctr"/>
            <a:r>
              <a:rPr lang="en-US" sz="3200" b="1" dirty="0">
                <a:solidFill>
                  <a:schemeClr val="bg1"/>
                </a:solidFill>
                <a:latin typeface="Avenir Heavy" panose="02000503020000020003" pitchFamily="2" charset="0"/>
              </a:rPr>
              <a:t>Consider one of your current programs, policies, or issues. Is it framed with aspirations in mind?</a:t>
            </a:r>
          </a:p>
          <a:p>
            <a:pPr algn="ctr"/>
            <a:endParaRPr lang="en-US" sz="3200" b="1" dirty="0">
              <a:solidFill>
                <a:schemeClr val="bg1"/>
              </a:solidFill>
              <a:latin typeface="Avenir Heavy" panose="02000503020000020003" pitchFamily="2" charset="0"/>
            </a:endParaRPr>
          </a:p>
          <a:p>
            <a:pPr algn="ctr"/>
            <a:r>
              <a:rPr lang="en-US" sz="3200" b="1" dirty="0">
                <a:solidFill>
                  <a:schemeClr val="bg1"/>
                </a:solidFill>
                <a:latin typeface="Avenir Heavy" panose="02000503020000020003" pitchFamily="2" charset="0"/>
              </a:rPr>
              <a:t>How is your organization currently solving problems and developing programming? </a:t>
            </a:r>
          </a:p>
          <a:p>
            <a:pPr algn="ctr"/>
            <a:endParaRPr lang="en-US" sz="3200" b="1" dirty="0">
              <a:solidFill>
                <a:schemeClr val="bg1"/>
              </a:solidFill>
              <a:latin typeface="Avenir Heavy" panose="02000503020000020003" pitchFamily="2" charset="0"/>
            </a:endParaRPr>
          </a:p>
          <a:p>
            <a:pPr algn="ctr"/>
            <a:r>
              <a:rPr lang="en-US" sz="3200" b="1" dirty="0">
                <a:solidFill>
                  <a:schemeClr val="bg1"/>
                </a:solidFill>
                <a:latin typeface="Avenir Heavy" panose="02000503020000020003" pitchFamily="2" charset="0"/>
              </a:rPr>
              <a:t>Who currently accesses your organization’s resources? How might you rethink delivery to increase equitable access?</a:t>
            </a:r>
          </a:p>
          <a:p>
            <a:pPr marL="342900" indent="-342900">
              <a:buAutoNum type="arabicPeriod"/>
            </a:pPr>
            <a:endParaRPr lang="en-US" dirty="0"/>
          </a:p>
        </p:txBody>
      </p:sp>
      <p:sp>
        <p:nvSpPr>
          <p:cNvPr id="2" name="TextBox 1">
            <a:extLst>
              <a:ext uri="{FF2B5EF4-FFF2-40B4-BE49-F238E27FC236}">
                <a16:creationId xmlns:a16="http://schemas.microsoft.com/office/drawing/2014/main" id="{0EEC6457-9FF5-AE46-B470-1B347D06439C}"/>
              </a:ext>
            </a:extLst>
          </p:cNvPr>
          <p:cNvSpPr txBox="1"/>
          <p:nvPr/>
        </p:nvSpPr>
        <p:spPr>
          <a:xfrm>
            <a:off x="883557" y="522605"/>
            <a:ext cx="10421258" cy="769441"/>
          </a:xfrm>
          <a:prstGeom prst="rect">
            <a:avLst/>
          </a:prstGeom>
          <a:solidFill>
            <a:srgbClr val="57497A"/>
          </a:solidFill>
        </p:spPr>
        <p:txBody>
          <a:bodyPr wrap="square" rtlCol="0">
            <a:spAutoFit/>
          </a:bodyPr>
          <a:lstStyle/>
          <a:p>
            <a:r>
              <a:rPr lang="en-US" sz="4400" b="1" dirty="0">
                <a:solidFill>
                  <a:schemeClr val="bg1"/>
                </a:solidFill>
                <a:latin typeface="Avenir Black" panose="02000503020000020003" pitchFamily="2" charset="0"/>
              </a:rPr>
              <a:t>What does this look like?</a:t>
            </a:r>
          </a:p>
        </p:txBody>
      </p:sp>
    </p:spTree>
    <p:extLst>
      <p:ext uri="{BB962C8B-B14F-4D97-AF65-F5344CB8AC3E}">
        <p14:creationId xmlns:p14="http://schemas.microsoft.com/office/powerpoint/2010/main" val="42575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1653</Words>
  <Application>Microsoft Macintosh PowerPoint</Application>
  <PresentationFormat>Widescreen</PresentationFormat>
  <Paragraphs>76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Black</vt:lpstr>
      <vt:lpstr>Avenir Heavy</vt:lpstr>
      <vt:lpstr>Avenir Roman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Biz Harris</dc:creator>
  <cp:lastModifiedBy>Biz Harris</cp:lastModifiedBy>
  <cp:revision>32</cp:revision>
  <cp:lastPrinted>2020-12-21T18:10:11Z</cp:lastPrinted>
  <dcterms:created xsi:type="dcterms:W3CDTF">2020-04-23T18:24:48Z</dcterms:created>
  <dcterms:modified xsi:type="dcterms:W3CDTF">2021-01-04T18:43:17Z</dcterms:modified>
</cp:coreProperties>
</file>