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4"/>
  </p:notesMasterIdLst>
  <p:sldIdLst>
    <p:sldId id="269" r:id="rId2"/>
    <p:sldId id="257" r:id="rId3"/>
    <p:sldId id="263" r:id="rId4"/>
    <p:sldId id="270" r:id="rId5"/>
    <p:sldId id="271" r:id="rId6"/>
    <p:sldId id="273" r:id="rId7"/>
    <p:sldId id="274" r:id="rId8"/>
    <p:sldId id="275" r:id="rId9"/>
    <p:sldId id="272" r:id="rId10"/>
    <p:sldId id="277" r:id="rId11"/>
    <p:sldId id="278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git, Ismail" initials="YI" lastIdx="1" clrIdx="0">
    <p:extLst>
      <p:ext uri="{19B8F6BF-5375-455C-9EA6-DF929625EA0E}">
        <p15:presenceInfo xmlns:p15="http://schemas.microsoft.com/office/powerpoint/2012/main" userId="S::ihy1@msstate.edu::838c495e-e4e7-41c2-9fcc-399436a82b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1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9357" autoAdjust="0"/>
  </p:normalViewPr>
  <p:slideViewPr>
    <p:cSldViewPr snapToObjects="1">
      <p:cViewPr varScale="1">
        <p:scale>
          <a:sx n="60" d="100"/>
          <a:sy n="60" d="100"/>
        </p:scale>
        <p:origin x="9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yigit\Desktop\Pulse%20Survey\Presentation_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yigit\Desktop\Pulse%20Survey\Presentation_Char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yigit\Desktop\Pulse%20Survey\Presentation_Char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yigit\Desktop\Pulse%20Survey\Presentation_Char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yigit\Desktop\Pulse%20Survey\Presentation_Char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yigit\Desktop\Pulse%20Survey\Presentation_Char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yigit\Desktop\Pulse%20Survey\Presentation_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yigit\Desktop\Pulse%20Survey\Presentation_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yigit\Desktop\Pulse%20Survey\Presentation_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yigit\Desktop\Pulse%20Survey\Presentation_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yigit\Desktop\Pulse%20Survey\Presentation_Cha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yigit\Desktop\Pulse%20Survey\Presentation_Char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yigit\Desktop\Pulse%20Survey\Presentation_Char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yigit\Desktop\Pulse%20Survey\Presentation_Char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Income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Employment Income Loss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40A-4EB1-8A07-011CBED68E4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0A-4EB1-8A07-011CBED68E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4"/>
                <c:pt idx="0">
                  <c:v>Families with Children</c:v>
                </c:pt>
                <c:pt idx="1">
                  <c:v>Families without Children</c:v>
                </c:pt>
                <c:pt idx="2">
                  <c:v>MS Average</c:v>
                </c:pt>
                <c:pt idx="3">
                  <c:v>US Average</c:v>
                </c:pt>
              </c:strCache>
            </c:strRef>
          </c:cat>
          <c:val>
            <c:numRef>
              <c:f>Sheet2!$B$2:$E$2</c:f>
              <c:numCache>
                <c:formatCode>0%</c:formatCode>
                <c:ptCount val="4"/>
                <c:pt idx="0">
                  <c:v>0.57999999999999996</c:v>
                </c:pt>
                <c:pt idx="1">
                  <c:v>0.38100000000000001</c:v>
                </c:pt>
                <c:pt idx="2">
                  <c:v>0.48</c:v>
                </c:pt>
                <c:pt idx="3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A-4EB1-8A07-011CBED68E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0410792"/>
        <c:axId val="440412760"/>
      </c:barChart>
      <c:catAx>
        <c:axId val="44041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0412760"/>
        <c:crosses val="autoZero"/>
        <c:auto val="1"/>
        <c:lblAlgn val="ctr"/>
        <c:lblOffset val="100"/>
        <c:noMultiLvlLbl val="0"/>
      </c:catAx>
      <c:valAx>
        <c:axId val="440412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0410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Mental Health by race with children in MS households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Mental Health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Black</c:v>
                </c:pt>
                <c:pt idx="1">
                  <c:v>White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0.34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8-45AE-BACC-CF95DE66BA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43769904"/>
        <c:axId val="743764328"/>
      </c:barChart>
      <c:catAx>
        <c:axId val="74376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764328"/>
        <c:crosses val="autoZero"/>
        <c:auto val="1"/>
        <c:lblAlgn val="ctr"/>
        <c:lblOffset val="100"/>
        <c:noMultiLvlLbl val="0"/>
      </c:catAx>
      <c:valAx>
        <c:axId val="743764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76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Sheet2!$A$6</c:f>
              <c:strCache>
                <c:ptCount val="1"/>
                <c:pt idx="0">
                  <c:v>Delayed Medical Care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9C6-45E9-9425-3830654D4CA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6-45E9-9425-3830654D4C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4"/>
                <c:pt idx="0">
                  <c:v>Families with Children</c:v>
                </c:pt>
                <c:pt idx="1">
                  <c:v>Families without Children</c:v>
                </c:pt>
                <c:pt idx="2">
                  <c:v>MS Average</c:v>
                </c:pt>
                <c:pt idx="3">
                  <c:v>US Average</c:v>
                </c:pt>
              </c:strCache>
            </c:strRef>
          </c:cat>
          <c:val>
            <c:numRef>
              <c:f>Sheet2!$B$6:$E$6</c:f>
              <c:numCache>
                <c:formatCode>0%</c:formatCode>
                <c:ptCount val="4"/>
                <c:pt idx="0">
                  <c:v>0.4</c:v>
                </c:pt>
                <c:pt idx="1">
                  <c:v>0.27</c:v>
                </c:pt>
                <c:pt idx="2">
                  <c:v>0.33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6-45E9-9425-3830654D4C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3790896"/>
        <c:axId val="743795816"/>
      </c:barChart>
      <c:catAx>
        <c:axId val="74379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795816"/>
        <c:crosses val="autoZero"/>
        <c:auto val="1"/>
        <c:lblAlgn val="ctr"/>
        <c:lblOffset val="100"/>
        <c:noMultiLvlLbl val="0"/>
      </c:catAx>
      <c:valAx>
        <c:axId val="743795816"/>
        <c:scaling>
          <c:orientation val="minMax"/>
          <c:max val="0.4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79089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Delayed Medical Care by race with children in MS households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Delayed Medical Care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Black</c:v>
                </c:pt>
                <c:pt idx="1">
                  <c:v>White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0.25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6-4332-A73B-CC61AF86ED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8466272"/>
        <c:axId val="218473816"/>
      </c:barChart>
      <c:catAx>
        <c:axId val="218466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8473816"/>
        <c:crosses val="autoZero"/>
        <c:auto val="1"/>
        <c:lblAlgn val="ctr"/>
        <c:lblOffset val="100"/>
        <c:noMultiLvlLbl val="0"/>
      </c:catAx>
      <c:valAx>
        <c:axId val="218473816"/>
        <c:scaling>
          <c:orientation val="minMax"/>
          <c:max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846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Internet!$A$2</c:f>
              <c:strCache>
                <c:ptCount val="1"/>
                <c:pt idx="0">
                  <c:v>MS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Internet!$B$1:$Q$1</c:f>
              <c:strCache>
                <c:ptCount val="16"/>
                <c:pt idx="0">
                  <c:v>Apr 23-May 12, 2020</c:v>
                </c:pt>
                <c:pt idx="1">
                  <c:v>May 7-May 19, 2020</c:v>
                </c:pt>
                <c:pt idx="2">
                  <c:v>May 14-May 26, 2020</c:v>
                </c:pt>
                <c:pt idx="3">
                  <c:v>May 21-Jun 2, 2020</c:v>
                </c:pt>
                <c:pt idx="4">
                  <c:v>May 28-Jun 9, 2020</c:v>
                </c:pt>
                <c:pt idx="5">
                  <c:v>Jun 4-Jun 16, 2020</c:v>
                </c:pt>
                <c:pt idx="6">
                  <c:v>Jun 11-Jun 23, 2020</c:v>
                </c:pt>
                <c:pt idx="7">
                  <c:v>Jun 18-Jun 30, 2020</c:v>
                </c:pt>
                <c:pt idx="8">
                  <c:v>Jun 25-Jul 7, 2020</c:v>
                </c:pt>
                <c:pt idx="9">
                  <c:v>Jul 2-Jul 14, 2020</c:v>
                </c:pt>
                <c:pt idx="10">
                  <c:v>Jul 9-Jul 21, 2020</c:v>
                </c:pt>
                <c:pt idx="11">
                  <c:v>Aug 19-Sep 14, 2020</c:v>
                </c:pt>
                <c:pt idx="12">
                  <c:v>Sep 2-Sep 28, 2020</c:v>
                </c:pt>
                <c:pt idx="13">
                  <c:v>Sep 16-Oct 12, 2020</c:v>
                </c:pt>
                <c:pt idx="14">
                  <c:v>Sep 30-Oct 26, 2020</c:v>
                </c:pt>
                <c:pt idx="15">
                  <c:v>Oct 14-Nov 9, 2020</c:v>
                </c:pt>
              </c:strCache>
            </c:strRef>
          </c:cat>
          <c:val>
            <c:numRef>
              <c:f>Internet!$B$2:$Q$2</c:f>
              <c:numCache>
                <c:formatCode>0%</c:formatCode>
                <c:ptCount val="16"/>
                <c:pt idx="0">
                  <c:v>0.74</c:v>
                </c:pt>
                <c:pt idx="1">
                  <c:v>0.72</c:v>
                </c:pt>
                <c:pt idx="2">
                  <c:v>0.7</c:v>
                </c:pt>
                <c:pt idx="3">
                  <c:v>0.69</c:v>
                </c:pt>
                <c:pt idx="4">
                  <c:v>0.73</c:v>
                </c:pt>
                <c:pt idx="5">
                  <c:v>0.76</c:v>
                </c:pt>
                <c:pt idx="6">
                  <c:v>0.75</c:v>
                </c:pt>
                <c:pt idx="7">
                  <c:v>0.7</c:v>
                </c:pt>
                <c:pt idx="8">
                  <c:v>0.71</c:v>
                </c:pt>
                <c:pt idx="9">
                  <c:v>0.71</c:v>
                </c:pt>
                <c:pt idx="10">
                  <c:v>0.64</c:v>
                </c:pt>
                <c:pt idx="11">
                  <c:v>0.83</c:v>
                </c:pt>
                <c:pt idx="12">
                  <c:v>0.85</c:v>
                </c:pt>
                <c:pt idx="13">
                  <c:v>0.85</c:v>
                </c:pt>
                <c:pt idx="14">
                  <c:v>0.83</c:v>
                </c:pt>
                <c:pt idx="15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99-479E-B87B-A9FFEB6ACC56}"/>
            </c:ext>
          </c:extLst>
        </c:ser>
        <c:ser>
          <c:idx val="1"/>
          <c:order val="1"/>
          <c:tx>
            <c:strRef>
              <c:f>Internet!$A$3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Internet!$B$1:$Q$1</c:f>
              <c:strCache>
                <c:ptCount val="16"/>
                <c:pt idx="0">
                  <c:v>Apr 23-May 12, 2020</c:v>
                </c:pt>
                <c:pt idx="1">
                  <c:v>May 7-May 19, 2020</c:v>
                </c:pt>
                <c:pt idx="2">
                  <c:v>May 14-May 26, 2020</c:v>
                </c:pt>
                <c:pt idx="3">
                  <c:v>May 21-Jun 2, 2020</c:v>
                </c:pt>
                <c:pt idx="4">
                  <c:v>May 28-Jun 9, 2020</c:v>
                </c:pt>
                <c:pt idx="5">
                  <c:v>Jun 4-Jun 16, 2020</c:v>
                </c:pt>
                <c:pt idx="6">
                  <c:v>Jun 11-Jun 23, 2020</c:v>
                </c:pt>
                <c:pt idx="7">
                  <c:v>Jun 18-Jun 30, 2020</c:v>
                </c:pt>
                <c:pt idx="8">
                  <c:v>Jun 25-Jul 7, 2020</c:v>
                </c:pt>
                <c:pt idx="9">
                  <c:v>Jul 2-Jul 14, 2020</c:v>
                </c:pt>
                <c:pt idx="10">
                  <c:v>Jul 9-Jul 21, 2020</c:v>
                </c:pt>
                <c:pt idx="11">
                  <c:v>Aug 19-Sep 14, 2020</c:v>
                </c:pt>
                <c:pt idx="12">
                  <c:v>Sep 2-Sep 28, 2020</c:v>
                </c:pt>
                <c:pt idx="13">
                  <c:v>Sep 16-Oct 12, 2020</c:v>
                </c:pt>
                <c:pt idx="14">
                  <c:v>Sep 30-Oct 26, 2020</c:v>
                </c:pt>
                <c:pt idx="15">
                  <c:v>Oct 14-Nov 9, 2020</c:v>
                </c:pt>
              </c:strCache>
            </c:strRef>
          </c:cat>
          <c:val>
            <c:numRef>
              <c:f>Internet!$B$3:$Q$3</c:f>
              <c:numCache>
                <c:formatCode>0%</c:formatCode>
                <c:ptCount val="16"/>
                <c:pt idx="0">
                  <c:v>0.87</c:v>
                </c:pt>
                <c:pt idx="1">
                  <c:v>0.87</c:v>
                </c:pt>
                <c:pt idx="2">
                  <c:v>0.88</c:v>
                </c:pt>
                <c:pt idx="3">
                  <c:v>0.87</c:v>
                </c:pt>
                <c:pt idx="4">
                  <c:v>0.87</c:v>
                </c:pt>
                <c:pt idx="5">
                  <c:v>0.86</c:v>
                </c:pt>
                <c:pt idx="6">
                  <c:v>0.85</c:v>
                </c:pt>
                <c:pt idx="7">
                  <c:v>0.84</c:v>
                </c:pt>
                <c:pt idx="8">
                  <c:v>0.84</c:v>
                </c:pt>
                <c:pt idx="9">
                  <c:v>0.84</c:v>
                </c:pt>
                <c:pt idx="10">
                  <c:v>0.83</c:v>
                </c:pt>
                <c:pt idx="11">
                  <c:v>0.9</c:v>
                </c:pt>
                <c:pt idx="12">
                  <c:v>0.92</c:v>
                </c:pt>
                <c:pt idx="13">
                  <c:v>0.93</c:v>
                </c:pt>
                <c:pt idx="14">
                  <c:v>0.93</c:v>
                </c:pt>
                <c:pt idx="15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99-479E-B87B-A9FFEB6ACC5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3700160"/>
        <c:axId val="513695896"/>
      </c:lineChart>
      <c:catAx>
        <c:axId val="51370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3695896"/>
        <c:crosses val="autoZero"/>
        <c:auto val="1"/>
        <c:lblAlgn val="ctr"/>
        <c:lblOffset val="100"/>
        <c:noMultiLvlLbl val="0"/>
      </c:catAx>
      <c:valAx>
        <c:axId val="513695896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37001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Internet!$A$26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2.9468310287301947E-2"/>
                  <c:y val="4.3527105820501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44-4F53-8351-217EAB783C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Internet!$B$25:$Q$25</c:f>
              <c:strCache>
                <c:ptCount val="16"/>
                <c:pt idx="0">
                  <c:v>Apr 23-May 12, 2020</c:v>
                </c:pt>
                <c:pt idx="1">
                  <c:v>May 7-May 19, 2020</c:v>
                </c:pt>
                <c:pt idx="2">
                  <c:v>May 14-May 26, 2020</c:v>
                </c:pt>
                <c:pt idx="3">
                  <c:v>May 21-Jun 2, 2020</c:v>
                </c:pt>
                <c:pt idx="4">
                  <c:v>May 28-Jun 9, 2020</c:v>
                </c:pt>
                <c:pt idx="5">
                  <c:v>Jun 4-Jun 16, 2020</c:v>
                </c:pt>
                <c:pt idx="6">
                  <c:v>Jun 11-Jun 23, 2020</c:v>
                </c:pt>
                <c:pt idx="7">
                  <c:v>Jun 18-Jun 30, 2020</c:v>
                </c:pt>
                <c:pt idx="8">
                  <c:v>Jun 25-Jul 7, 2020</c:v>
                </c:pt>
                <c:pt idx="9">
                  <c:v>Jul 2-Jul 14, 2020</c:v>
                </c:pt>
                <c:pt idx="10">
                  <c:v>Jul 9-Jul 21, 2020</c:v>
                </c:pt>
                <c:pt idx="11">
                  <c:v>Aug 19-Sep 14, 2020</c:v>
                </c:pt>
                <c:pt idx="12">
                  <c:v>Sep 2-Sep 28, 2020</c:v>
                </c:pt>
                <c:pt idx="13">
                  <c:v>Sep 16-Oct 12, 2020</c:v>
                </c:pt>
                <c:pt idx="14">
                  <c:v>Sep 30-Oct 26, 2020</c:v>
                </c:pt>
                <c:pt idx="15">
                  <c:v>Oct 14-Nov 9, 2020</c:v>
                </c:pt>
              </c:strCache>
            </c:strRef>
          </c:cat>
          <c:val>
            <c:numRef>
              <c:f>Internet!$B$26:$Q$26</c:f>
              <c:numCache>
                <c:formatCode>0%</c:formatCode>
                <c:ptCount val="16"/>
                <c:pt idx="0">
                  <c:v>0.76</c:v>
                </c:pt>
                <c:pt idx="1">
                  <c:v>0.7</c:v>
                </c:pt>
                <c:pt idx="2">
                  <c:v>0.65</c:v>
                </c:pt>
                <c:pt idx="3">
                  <c:v>0.68</c:v>
                </c:pt>
                <c:pt idx="4">
                  <c:v>0.68</c:v>
                </c:pt>
                <c:pt idx="5">
                  <c:v>0.71</c:v>
                </c:pt>
                <c:pt idx="6">
                  <c:v>0.76</c:v>
                </c:pt>
                <c:pt idx="7">
                  <c:v>0.71</c:v>
                </c:pt>
                <c:pt idx="8">
                  <c:v>0.65</c:v>
                </c:pt>
                <c:pt idx="9">
                  <c:v>0.7</c:v>
                </c:pt>
                <c:pt idx="10">
                  <c:v>0.67</c:v>
                </c:pt>
                <c:pt idx="11">
                  <c:v>0.81</c:v>
                </c:pt>
                <c:pt idx="12">
                  <c:v>0.86</c:v>
                </c:pt>
                <c:pt idx="13">
                  <c:v>0.83</c:v>
                </c:pt>
                <c:pt idx="14">
                  <c:v>0.81</c:v>
                </c:pt>
                <c:pt idx="15">
                  <c:v>0.83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44-4F53-8351-217EAB783C2D}"/>
            </c:ext>
          </c:extLst>
        </c:ser>
        <c:ser>
          <c:idx val="1"/>
          <c:order val="1"/>
          <c:tx>
            <c:strRef>
              <c:f>Internet!$A$27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2.5689780836168741E-2"/>
                  <c:y val="4.3527105820501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44-4F53-8351-217EAB783C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Internet!$B$25:$Q$25</c:f>
              <c:strCache>
                <c:ptCount val="16"/>
                <c:pt idx="0">
                  <c:v>Apr 23-May 12, 2020</c:v>
                </c:pt>
                <c:pt idx="1">
                  <c:v>May 7-May 19, 2020</c:v>
                </c:pt>
                <c:pt idx="2">
                  <c:v>May 14-May 26, 2020</c:v>
                </c:pt>
                <c:pt idx="3">
                  <c:v>May 21-Jun 2, 2020</c:v>
                </c:pt>
                <c:pt idx="4">
                  <c:v>May 28-Jun 9, 2020</c:v>
                </c:pt>
                <c:pt idx="5">
                  <c:v>Jun 4-Jun 16, 2020</c:v>
                </c:pt>
                <c:pt idx="6">
                  <c:v>Jun 11-Jun 23, 2020</c:v>
                </c:pt>
                <c:pt idx="7">
                  <c:v>Jun 18-Jun 30, 2020</c:v>
                </c:pt>
                <c:pt idx="8">
                  <c:v>Jun 25-Jul 7, 2020</c:v>
                </c:pt>
                <c:pt idx="9">
                  <c:v>Jul 2-Jul 14, 2020</c:v>
                </c:pt>
                <c:pt idx="10">
                  <c:v>Jul 9-Jul 21, 2020</c:v>
                </c:pt>
                <c:pt idx="11">
                  <c:v>Aug 19-Sep 14, 2020</c:v>
                </c:pt>
                <c:pt idx="12">
                  <c:v>Sep 2-Sep 28, 2020</c:v>
                </c:pt>
                <c:pt idx="13">
                  <c:v>Sep 16-Oct 12, 2020</c:v>
                </c:pt>
                <c:pt idx="14">
                  <c:v>Sep 30-Oct 26, 2020</c:v>
                </c:pt>
                <c:pt idx="15">
                  <c:v>Oct 14-Nov 9, 2020</c:v>
                </c:pt>
              </c:strCache>
            </c:strRef>
          </c:cat>
          <c:val>
            <c:numRef>
              <c:f>Internet!$B$27:$Q$27</c:f>
              <c:numCache>
                <c:formatCode>0%</c:formatCode>
                <c:ptCount val="16"/>
                <c:pt idx="0">
                  <c:v>0.73</c:v>
                </c:pt>
                <c:pt idx="1">
                  <c:v>0.74</c:v>
                </c:pt>
                <c:pt idx="2">
                  <c:v>0.75</c:v>
                </c:pt>
                <c:pt idx="3">
                  <c:v>0.73</c:v>
                </c:pt>
                <c:pt idx="4">
                  <c:v>0.77</c:v>
                </c:pt>
                <c:pt idx="5">
                  <c:v>0.8</c:v>
                </c:pt>
                <c:pt idx="6">
                  <c:v>0.73</c:v>
                </c:pt>
                <c:pt idx="7">
                  <c:v>0.71</c:v>
                </c:pt>
                <c:pt idx="8">
                  <c:v>0.79</c:v>
                </c:pt>
                <c:pt idx="9">
                  <c:v>0.74</c:v>
                </c:pt>
                <c:pt idx="10">
                  <c:v>0.6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0.83</c:v>
                </c:pt>
                <c:pt idx="15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44-4F53-8351-217EAB783C2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39700656"/>
        <c:axId val="439700984"/>
      </c:lineChart>
      <c:catAx>
        <c:axId val="43970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9700984"/>
        <c:crosses val="autoZero"/>
        <c:auto val="1"/>
        <c:lblAlgn val="ctr"/>
        <c:lblOffset val="100"/>
        <c:noMultiLvlLbl val="0"/>
      </c:catAx>
      <c:valAx>
        <c:axId val="439700984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97006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Income Loss by race with children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MS households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Employment Income Loss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Black</c:v>
                </c:pt>
                <c:pt idx="1">
                  <c:v>White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0.67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5A-4782-8433-D52C57BA4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3766296"/>
        <c:axId val="743773840"/>
      </c:barChart>
      <c:catAx>
        <c:axId val="743766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773840"/>
        <c:crosses val="autoZero"/>
        <c:auto val="1"/>
        <c:lblAlgn val="ctr"/>
        <c:lblOffset val="100"/>
        <c:noMultiLvlLbl val="0"/>
      </c:catAx>
      <c:valAx>
        <c:axId val="743773840"/>
        <c:scaling>
          <c:orientation val="minMax"/>
          <c:min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766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Housing Insecurity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C76-41EC-A6D2-1E58317C9CE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76-41EC-A6D2-1E58317C9C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4"/>
                <c:pt idx="0">
                  <c:v>Families with Children</c:v>
                </c:pt>
                <c:pt idx="1">
                  <c:v>Families without Children</c:v>
                </c:pt>
                <c:pt idx="2">
                  <c:v>MS Average</c:v>
                </c:pt>
                <c:pt idx="3">
                  <c:v>US Average</c:v>
                </c:pt>
              </c:strCache>
            </c:strRef>
          </c:cat>
          <c:val>
            <c:numRef>
              <c:f>Sheet2!$B$3:$E$3</c:f>
              <c:numCache>
                <c:formatCode>0%</c:formatCode>
                <c:ptCount val="4"/>
                <c:pt idx="0">
                  <c:v>0.33329999999999999</c:v>
                </c:pt>
                <c:pt idx="1">
                  <c:v>0.17649999999999999</c:v>
                </c:pt>
                <c:pt idx="2">
                  <c:v>0.23769999999999999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6-41EC-A6D2-1E58317C9C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3767936"/>
        <c:axId val="743768264"/>
      </c:barChart>
      <c:catAx>
        <c:axId val="74376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768264"/>
        <c:crosses val="autoZero"/>
        <c:auto val="1"/>
        <c:lblAlgn val="ctr"/>
        <c:lblOffset val="100"/>
        <c:noMultiLvlLbl val="0"/>
      </c:catAx>
      <c:valAx>
        <c:axId val="743768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7679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Housing Insecurity by race with children in MS households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Housing Insecurity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Black</c:v>
                </c:pt>
                <c:pt idx="1">
                  <c:v>White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0.4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A-4134-9BF9-121C6C3030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01673248"/>
        <c:axId val="701673576"/>
      </c:barChart>
      <c:catAx>
        <c:axId val="701673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01673576"/>
        <c:crosses val="autoZero"/>
        <c:auto val="1"/>
        <c:lblAlgn val="ctr"/>
        <c:lblOffset val="100"/>
        <c:noMultiLvlLbl val="0"/>
      </c:catAx>
      <c:valAx>
        <c:axId val="701673576"/>
        <c:scaling>
          <c:orientation val="minMax"/>
          <c:min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0167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Food Insecurity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EAF-4A32-9591-91C35886B33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AF-4A32-9591-91C35886B3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4"/>
                <c:pt idx="0">
                  <c:v>Families with Children</c:v>
                </c:pt>
                <c:pt idx="1">
                  <c:v>Families without Children</c:v>
                </c:pt>
                <c:pt idx="2">
                  <c:v>MS Average</c:v>
                </c:pt>
                <c:pt idx="3">
                  <c:v>US Average</c:v>
                </c:pt>
              </c:strCache>
            </c:strRef>
          </c:cat>
          <c:val>
            <c:numRef>
              <c:f>Sheet2!$B$4:$E$4</c:f>
              <c:numCache>
                <c:formatCode>0%</c:formatCode>
                <c:ptCount val="4"/>
                <c:pt idx="0">
                  <c:v>0.22</c:v>
                </c:pt>
                <c:pt idx="1">
                  <c:v>0.14000000000000001</c:v>
                </c:pt>
                <c:pt idx="2">
                  <c:v>0.17899999999999999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AF-4A32-9591-91C35886B3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3703112"/>
        <c:axId val="513705408"/>
      </c:barChart>
      <c:catAx>
        <c:axId val="51370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3705408"/>
        <c:crosses val="autoZero"/>
        <c:auto val="1"/>
        <c:lblAlgn val="ctr"/>
        <c:lblOffset val="100"/>
        <c:noMultiLvlLbl val="0"/>
      </c:catAx>
      <c:valAx>
        <c:axId val="51370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3703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Food Insecurity by race with children in MS households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Food Insecurity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Black</c:v>
                </c:pt>
                <c:pt idx="1">
                  <c:v>White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0.21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E7-4442-9948-1F3370FA6B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43794504"/>
        <c:axId val="743795488"/>
      </c:barChart>
      <c:catAx>
        <c:axId val="743794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795488"/>
        <c:crosses val="autoZero"/>
        <c:auto val="1"/>
        <c:lblAlgn val="ctr"/>
        <c:lblOffset val="100"/>
        <c:noMultiLvlLbl val="0"/>
      </c:catAx>
      <c:valAx>
        <c:axId val="743795488"/>
        <c:scaling>
          <c:orientation val="minMax"/>
          <c:min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79450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Health Insurance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105-4F17-9DA2-5660A52C747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05-4F17-9DA2-5660A52C74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4"/>
                <c:pt idx="0">
                  <c:v>Families with Children</c:v>
                </c:pt>
                <c:pt idx="1">
                  <c:v>Families without Children</c:v>
                </c:pt>
                <c:pt idx="2">
                  <c:v>MS Average</c:v>
                </c:pt>
                <c:pt idx="3">
                  <c:v>US Average</c:v>
                </c:pt>
              </c:strCache>
            </c:strRef>
          </c:cat>
          <c:val>
            <c:numRef>
              <c:f>Sheet2!$B$5:$E$5</c:f>
              <c:numCache>
                <c:formatCode>0%</c:formatCode>
                <c:ptCount val="4"/>
                <c:pt idx="0">
                  <c:v>0.3</c:v>
                </c:pt>
                <c:pt idx="1">
                  <c:v>0.1</c:v>
                </c:pt>
                <c:pt idx="2">
                  <c:v>0.19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5-4F17-9DA2-5660A52C74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3775480"/>
        <c:axId val="743780728"/>
      </c:barChart>
      <c:catAx>
        <c:axId val="7437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780728"/>
        <c:crosses val="autoZero"/>
        <c:auto val="1"/>
        <c:lblAlgn val="ctr"/>
        <c:lblOffset val="100"/>
        <c:noMultiLvlLbl val="0"/>
      </c:catAx>
      <c:valAx>
        <c:axId val="743780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775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Health Insurance by race with children in MS households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Health Insurance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Black</c:v>
                </c:pt>
                <c:pt idx="1">
                  <c:v>White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0.16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33-4AF3-8B78-5553CF9C3B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28828648"/>
        <c:axId val="728828976"/>
      </c:barChart>
      <c:catAx>
        <c:axId val="728828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28828976"/>
        <c:crosses val="autoZero"/>
        <c:auto val="1"/>
        <c:lblAlgn val="ctr"/>
        <c:lblOffset val="100"/>
        <c:noMultiLvlLbl val="0"/>
      </c:catAx>
      <c:valAx>
        <c:axId val="728828976"/>
        <c:scaling>
          <c:orientation val="minMax"/>
          <c:min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28828648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Mental Health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2A5-48DB-A6CA-76483E48DB7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A5-48DB-A6CA-76483E48DB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4"/>
                <c:pt idx="0">
                  <c:v>Families with Children</c:v>
                </c:pt>
                <c:pt idx="1">
                  <c:v>Families without Children</c:v>
                </c:pt>
                <c:pt idx="2">
                  <c:v>MS Average</c:v>
                </c:pt>
                <c:pt idx="3">
                  <c:v>US Average</c:v>
                </c:pt>
              </c:strCache>
            </c:strRef>
          </c:cat>
          <c:val>
            <c:numRef>
              <c:f>Sheet2!$B$7:$E$7</c:f>
              <c:numCache>
                <c:formatCode>0%</c:formatCode>
                <c:ptCount val="4"/>
                <c:pt idx="0">
                  <c:v>0.26200000000000001</c:v>
                </c:pt>
                <c:pt idx="1">
                  <c:v>0.23</c:v>
                </c:pt>
                <c:pt idx="2">
                  <c:v>0.25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A5-48DB-A6CA-76483E48DB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5367552"/>
        <c:axId val="735370504"/>
      </c:barChart>
      <c:catAx>
        <c:axId val="73536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35370504"/>
        <c:crosses val="autoZero"/>
        <c:auto val="1"/>
        <c:lblAlgn val="ctr"/>
        <c:lblOffset val="100"/>
        <c:noMultiLvlLbl val="0"/>
      </c:catAx>
      <c:valAx>
        <c:axId val="735370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3536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992FC-FAA2-40A9-8C3C-A40E8B26F633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C4DE-0407-4DDA-A54D-BE03FB38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9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CC4DE-0407-4DDA-A54D-BE03FB38C1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67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CC4DE-0407-4DDA-A54D-BE03FB38C1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2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CC4DE-0407-4DDA-A54D-BE03FB38C1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CC4DE-0407-4DDA-A54D-BE03FB38C1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3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CC4DE-0407-4DDA-A54D-BE03FB38C1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4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CC4DE-0407-4DDA-A54D-BE03FB38C1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9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CC4DE-0407-4DDA-A54D-BE03FB38C1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3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CC4DE-0407-4DDA-A54D-BE03FB38C1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CC4DE-0407-4DDA-A54D-BE03FB38C1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CC4DE-0407-4DDA-A54D-BE03FB38C1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03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CC4DE-0407-4DDA-A54D-BE03FB38C1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8966" y="569311"/>
            <a:ext cx="5927834" cy="2040759"/>
          </a:xfrm>
        </p:spPr>
        <p:txBody>
          <a:bodyPr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8966" y="2890346"/>
            <a:ext cx="5927834" cy="27484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-70068" y="3442140"/>
            <a:ext cx="2452414" cy="2098540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</a:t>
            </a:r>
            <a:r>
              <a:rPr lang="en-US" dirty="0" err="1"/>
              <a:t>toplaceholder</a:t>
            </a:r>
            <a:r>
              <a:rPr lang="en-US" dirty="0"/>
              <a:t> or click icon to add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-70068" y="3442140"/>
            <a:ext cx="2452414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2242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966" y="4800600"/>
            <a:ext cx="5927834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58966" y="402898"/>
            <a:ext cx="5927834" cy="43246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8966" y="5367338"/>
            <a:ext cx="5927834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4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.jpg"/>
          <p:cNvPicPr>
            <a:picLocks noChangeAspect="1"/>
          </p:cNvPicPr>
          <p:nvPr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9144000" cy="6877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2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4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3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-70068" y="3442140"/>
            <a:ext cx="2452414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116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g.jpg"/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539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8143" y="5918200"/>
            <a:ext cx="9162144" cy="939800"/>
          </a:xfrm>
          <a:prstGeom prst="rect">
            <a:avLst/>
          </a:prstGeom>
          <a:solidFill>
            <a:srgbClr val="4106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orizontalword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791200"/>
            <a:ext cx="5562600" cy="115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2" y="6221262"/>
            <a:ext cx="2801131" cy="4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6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-70068" y="3442140"/>
            <a:ext cx="2452414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1322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968" y="4501931"/>
            <a:ext cx="5735747" cy="12670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968" y="3011380"/>
            <a:ext cx="5735747" cy="13955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-70068" y="3442140"/>
            <a:ext cx="2452414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1427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8966" y="1600201"/>
            <a:ext cx="28553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485" y="1600201"/>
            <a:ext cx="28623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5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966" y="274637"/>
            <a:ext cx="5927834" cy="74136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966" y="1215232"/>
            <a:ext cx="299544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8966" y="1854993"/>
            <a:ext cx="2995448" cy="43636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9586" y="1215232"/>
            <a:ext cx="27572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9586" y="1854993"/>
            <a:ext cx="2757214" cy="43636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-70068" y="3442140"/>
            <a:ext cx="2452414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36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1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-70068" y="3442140"/>
            <a:ext cx="2452414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11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g.jpg"/>
          <p:cNvPicPr>
            <a:picLocks noChangeAspect="1"/>
          </p:cNvPicPr>
          <p:nvPr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539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8143" y="5918200"/>
            <a:ext cx="9162144" cy="939800"/>
          </a:xfrm>
          <a:prstGeom prst="rect">
            <a:avLst/>
          </a:prstGeom>
          <a:solidFill>
            <a:srgbClr val="4106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47" y="6221288"/>
            <a:ext cx="1998652" cy="425245"/>
          </a:xfrm>
          <a:prstGeom prst="rect">
            <a:avLst/>
          </a:prstGeom>
        </p:spPr>
      </p:pic>
      <p:pic>
        <p:nvPicPr>
          <p:cNvPr id="11" name="Picture 10" descr="horizontalword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791200"/>
            <a:ext cx="5562600" cy="11503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g.jpg"/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5390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8143" y="5918200"/>
            <a:ext cx="9162144" cy="939800"/>
          </a:xfrm>
          <a:prstGeom prst="rect">
            <a:avLst/>
          </a:prstGeom>
          <a:solidFill>
            <a:srgbClr val="4106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47" y="6221288"/>
            <a:ext cx="1998652" cy="425245"/>
          </a:xfrm>
          <a:prstGeom prst="rect">
            <a:avLst/>
          </a:prstGeom>
        </p:spPr>
      </p:pic>
      <p:pic>
        <p:nvPicPr>
          <p:cNvPr id="16" name="Picture 15" descr="horizontalword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791200"/>
            <a:ext cx="5562600" cy="11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6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96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622" y="273052"/>
            <a:ext cx="27221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896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jpg"/>
          <p:cNvPicPr>
            <a:picLocks noChangeAspect="1"/>
          </p:cNvPicPr>
          <p:nvPr/>
        </p:nvPicPr>
        <p:blipFill>
          <a:blip r:embed="rId17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9144000" cy="68777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8966" y="274639"/>
            <a:ext cx="59278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966" y="1600201"/>
            <a:ext cx="59278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8968" y="6356351"/>
            <a:ext cx="1185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ED9D-E731-4B87-A1F5-612AF45F28C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4337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7862" y="6356351"/>
            <a:ext cx="698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" y="-19707"/>
            <a:ext cx="2391103" cy="6877707"/>
          </a:xfrm>
          <a:prstGeom prst="rect">
            <a:avLst/>
          </a:prstGeom>
          <a:solidFill>
            <a:srgbClr val="5D17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" y="-17589"/>
            <a:ext cx="2336591" cy="5652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5802242"/>
            <a:ext cx="2006041" cy="86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73" r:id="rId14"/>
    <p:sldLayoutId id="2147483674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D2E2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4565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4565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4565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Ismail.Yigit@ssrc.msstate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0FAF971-7B97-49E7-9B86-FF034ECF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966" y="274638"/>
            <a:ext cx="6092934" cy="254079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COVID-19 on Children in Mississippi: Household Pulse Survey Results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44D918-7E38-426C-AE20-701C47906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966" y="4042568"/>
            <a:ext cx="5750034" cy="13890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Ismail H. Yigit, Ph.D.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Post-Doctoral Associate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Science Research Center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Mississippi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10044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B15154-7227-4E0C-A25C-89CC4F33D8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803239"/>
              </p:ext>
            </p:extLst>
          </p:nvPr>
        </p:nvGraphicFramePr>
        <p:xfrm>
          <a:off x="0" y="1828800"/>
          <a:ext cx="9144000" cy="396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F9855D36-4779-434E-95F3-D24D4EC17D96}"/>
              </a:ext>
            </a:extLst>
          </p:cNvPr>
          <p:cNvSpPr txBox="1">
            <a:spLocks/>
          </p:cNvSpPr>
          <p:nvPr/>
        </p:nvSpPr>
        <p:spPr>
          <a:xfrm>
            <a:off x="497304" y="36095"/>
            <a:ext cx="8189496" cy="10276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Internet, Computer / Digital Device Available </a:t>
            </a:r>
          </a:p>
          <a:p>
            <a:pPr algn="l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(Phase I through Phase III)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14A132-1483-4658-80B0-F5BB90738EFC}"/>
              </a:ext>
            </a:extLst>
          </p:cNvPr>
          <p:cNvSpPr/>
          <p:nvPr/>
        </p:nvSpPr>
        <p:spPr>
          <a:xfrm>
            <a:off x="457200" y="1063704"/>
            <a:ext cx="8189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Households in which a computer or digital device is usually or always available to children for educational purposes by race in Mississippi</a:t>
            </a:r>
          </a:p>
        </p:txBody>
      </p:sp>
    </p:spTree>
    <p:extLst>
      <p:ext uri="{BB962C8B-B14F-4D97-AF65-F5344CB8AC3E}">
        <p14:creationId xmlns:p14="http://schemas.microsoft.com/office/powerpoint/2010/main" val="79214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79E5-E716-4362-9241-9B0FB2FAD74B}"/>
              </a:ext>
            </a:extLst>
          </p:cNvPr>
          <p:cNvSpPr txBox="1">
            <a:spLocks/>
          </p:cNvSpPr>
          <p:nvPr/>
        </p:nvSpPr>
        <p:spPr>
          <a:xfrm>
            <a:off x="497304" y="36095"/>
            <a:ext cx="8189496" cy="10276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26D6B-87F2-48C0-8AF9-08AA06443203}"/>
              </a:ext>
            </a:extLst>
          </p:cNvPr>
          <p:cNvSpPr txBox="1"/>
          <p:nvPr/>
        </p:nvSpPr>
        <p:spPr>
          <a:xfrm>
            <a:off x="457200" y="1063704"/>
            <a:ext cx="7772400" cy="420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Covid-19 pandemic has negatively affected people globally.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Some have been affected more than others: ethnic and racial minorities, economically disadvantaged populations, and families with children.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These results showed that American households have struggled, especially families with children and racial minorities.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Child poverty was already high in Mississippi, this pandemic has worsened this condition for children, particularly for children in Black families. </a:t>
            </a:r>
          </a:p>
        </p:txBody>
      </p:sp>
    </p:spTree>
    <p:extLst>
      <p:ext uri="{BB962C8B-B14F-4D97-AF65-F5344CB8AC3E}">
        <p14:creationId xmlns:p14="http://schemas.microsoft.com/office/powerpoint/2010/main" val="252863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3BAD7C-6D5A-47A5-A801-AF5299DAD795}"/>
              </a:ext>
            </a:extLst>
          </p:cNvPr>
          <p:cNvSpPr txBox="1"/>
          <p:nvPr/>
        </p:nvSpPr>
        <p:spPr>
          <a:xfrm>
            <a:off x="2286000" y="1524000"/>
            <a:ext cx="4800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Ismail H. Yigit, Ph.D.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Post-Doctoral Associate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Ismail.Yigit@ssrc.msstate.edu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7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7BD76F1-15CF-40D3-AF30-4547DFC0D5B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49808" y="838200"/>
            <a:ext cx="8013192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and economic effects of COVID-19 on American households.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education, employment, housing, food security, physical and mental health, social security benefits, household spending, stimulus payments, and transportation has been affected by the pandemic.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20-minute online survey (April 23 – Present)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available for the population ages 18+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level and 15 largest metropolitan areas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to be longitudinal.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I, II, III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 14 – Nov 9, 2020 Results (Week 18)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E1CF0F-E588-4B6F-A64F-76826CDCBD2D}"/>
              </a:ext>
            </a:extLst>
          </p:cNvPr>
          <p:cNvSpPr/>
          <p:nvPr/>
        </p:nvSpPr>
        <p:spPr>
          <a:xfrm>
            <a:off x="975360" y="8620"/>
            <a:ext cx="7482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Household Pulse Survey - Basics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1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EB2F26-DBEC-4BAF-B790-63CE3052D9F4}"/>
              </a:ext>
            </a:extLst>
          </p:cNvPr>
          <p:cNvSpPr txBox="1">
            <a:spLocks/>
          </p:cNvSpPr>
          <p:nvPr/>
        </p:nvSpPr>
        <p:spPr>
          <a:xfrm>
            <a:off x="497304" y="36095"/>
            <a:ext cx="7808495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Well-being: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Income Loss </a:t>
            </a:r>
          </a:p>
          <a:p>
            <a:pPr algn="l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(Oct 14 – Nov 9, 2020)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D720C-C1E8-4164-8076-9CC2020C35C4}"/>
              </a:ext>
            </a:extLst>
          </p:cNvPr>
          <p:cNvSpPr txBox="1"/>
          <p:nvPr/>
        </p:nvSpPr>
        <p:spPr>
          <a:xfrm>
            <a:off x="497304" y="1342191"/>
            <a:ext cx="7579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Adults living in households with(out) children who lost employment income by race in Mississippi</a:t>
            </a:r>
          </a:p>
          <a:p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786E93B-298D-4627-9AED-B27DD60793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914058"/>
              </p:ext>
            </p:extLst>
          </p:nvPr>
        </p:nvGraphicFramePr>
        <p:xfrm>
          <a:off x="381000" y="2265521"/>
          <a:ext cx="4623385" cy="325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77F8F85-2744-4EF3-B379-F7425AF04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23603"/>
              </p:ext>
            </p:extLst>
          </p:nvPr>
        </p:nvGraphicFramePr>
        <p:xfrm>
          <a:off x="5120689" y="2265523"/>
          <a:ext cx="3810000" cy="325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086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C199-3006-4842-970D-4F9497ACE3F2}"/>
              </a:ext>
            </a:extLst>
          </p:cNvPr>
          <p:cNvSpPr txBox="1">
            <a:spLocks/>
          </p:cNvSpPr>
          <p:nvPr/>
        </p:nvSpPr>
        <p:spPr>
          <a:xfrm>
            <a:off x="497304" y="36095"/>
            <a:ext cx="7808495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Well-being: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 Insecurity</a:t>
            </a:r>
          </a:p>
          <a:p>
            <a:pPr algn="l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(Oct 14 – Nov 9, 2020)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5EE9EA-6644-4D6D-A556-40A3BC56AA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256716"/>
              </p:ext>
            </p:extLst>
          </p:nvPr>
        </p:nvGraphicFramePr>
        <p:xfrm>
          <a:off x="497304" y="2298304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31DF558-9895-4BDB-8A04-FEF3C6F27AA7}"/>
              </a:ext>
            </a:extLst>
          </p:cNvPr>
          <p:cNvSpPr/>
          <p:nvPr/>
        </p:nvSpPr>
        <p:spPr>
          <a:xfrm>
            <a:off x="497304" y="1277035"/>
            <a:ext cx="7808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Adults living in households with(out) children who have little or no confidence in their ability to pay their next rent or mortgage payment on time.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7F25D18-E495-47F4-814F-18D1794BBB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272028"/>
              </p:ext>
            </p:extLst>
          </p:nvPr>
        </p:nvGraphicFramePr>
        <p:xfrm>
          <a:off x="5069304" y="2200365"/>
          <a:ext cx="4074696" cy="375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390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9754-2DF2-4D8A-9C92-C7ED1049FCA8}"/>
              </a:ext>
            </a:extLst>
          </p:cNvPr>
          <p:cNvSpPr txBox="1">
            <a:spLocks/>
          </p:cNvSpPr>
          <p:nvPr/>
        </p:nvSpPr>
        <p:spPr>
          <a:xfrm>
            <a:off x="497304" y="36095"/>
            <a:ext cx="7808495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Well-being: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Security </a:t>
            </a:r>
          </a:p>
          <a:p>
            <a:pPr algn="l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(Oct 14 – Nov 9, 2020)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7D672E-A566-484E-9A09-E2056477A6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543982"/>
              </p:ext>
            </p:extLst>
          </p:nvPr>
        </p:nvGraphicFramePr>
        <p:xfrm>
          <a:off x="497304" y="2178735"/>
          <a:ext cx="4572000" cy="340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8658C99-51DD-45C3-BFF6-DB3094795C55}"/>
              </a:ext>
            </a:extLst>
          </p:cNvPr>
          <p:cNvSpPr/>
          <p:nvPr/>
        </p:nvSpPr>
        <p:spPr>
          <a:xfrm>
            <a:off x="497304" y="1277035"/>
            <a:ext cx="7808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Adults living in households with(out) children who sometimes or often did not have enough food to eat in the past week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BBFE481-A17F-45FC-A888-632D9C2780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752288"/>
              </p:ext>
            </p:extLst>
          </p:nvPr>
        </p:nvGraphicFramePr>
        <p:xfrm>
          <a:off x="5069304" y="2178735"/>
          <a:ext cx="4074696" cy="340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288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054B-F39A-4F34-BDE0-A6FB2C615C83}"/>
              </a:ext>
            </a:extLst>
          </p:cNvPr>
          <p:cNvSpPr txBox="1">
            <a:spLocks/>
          </p:cNvSpPr>
          <p:nvPr/>
        </p:nvSpPr>
        <p:spPr>
          <a:xfrm>
            <a:off x="497304" y="36095"/>
            <a:ext cx="7808495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Insurance </a:t>
            </a:r>
          </a:p>
          <a:p>
            <a:pPr algn="l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(Oct 14 – Nov 9, 2020)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13B7F-2D57-4113-81E1-0387A3917C27}"/>
              </a:ext>
            </a:extLst>
          </p:cNvPr>
          <p:cNvSpPr/>
          <p:nvPr/>
        </p:nvSpPr>
        <p:spPr>
          <a:xfrm>
            <a:off x="497304" y="1066800"/>
            <a:ext cx="8149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Adults living in households with(out) children who lack health insurance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3A11FE-343B-4DB0-B198-680D7F7B1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969729"/>
              </p:ext>
            </p:extLst>
          </p:nvPr>
        </p:nvGraphicFramePr>
        <p:xfrm>
          <a:off x="152400" y="1923365"/>
          <a:ext cx="45720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9B3EE84-219F-4B7D-97AA-0D509A4AA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144801"/>
              </p:ext>
            </p:extLst>
          </p:nvPr>
        </p:nvGraphicFramePr>
        <p:xfrm>
          <a:off x="4724400" y="1923366"/>
          <a:ext cx="4572000" cy="365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527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47E2C6-5658-44A4-A74F-E11537130489}"/>
              </a:ext>
            </a:extLst>
          </p:cNvPr>
          <p:cNvSpPr txBox="1">
            <a:spLocks/>
          </p:cNvSpPr>
          <p:nvPr/>
        </p:nvSpPr>
        <p:spPr>
          <a:xfrm>
            <a:off x="497304" y="36095"/>
            <a:ext cx="7808495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</a:t>
            </a:r>
          </a:p>
          <a:p>
            <a:pPr algn="l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(Oct 14 – Nov 9, 2020)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B94328F-021D-4272-BE16-2862D0BF6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349025"/>
              </p:ext>
            </p:extLst>
          </p:nvPr>
        </p:nvGraphicFramePr>
        <p:xfrm>
          <a:off x="228600" y="1828801"/>
          <a:ext cx="4840704" cy="375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5F9AF4A-1917-47F7-ACB4-AAC707BC4E81}"/>
              </a:ext>
            </a:extLst>
          </p:cNvPr>
          <p:cNvSpPr/>
          <p:nvPr/>
        </p:nvSpPr>
        <p:spPr>
          <a:xfrm>
            <a:off x="497304" y="1068855"/>
            <a:ext cx="8265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Adults living in households with(out) children who felt down, depressed or hopeless for more than half of the days or nearly every day for the past week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E81D23B-60E8-4921-B0F5-93432768B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021065"/>
              </p:ext>
            </p:extLst>
          </p:nvPr>
        </p:nvGraphicFramePr>
        <p:xfrm>
          <a:off x="5069304" y="1828801"/>
          <a:ext cx="4074696" cy="3637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344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B14E42-B3D6-483C-84CD-51CE18F845B0}"/>
              </a:ext>
            </a:extLst>
          </p:cNvPr>
          <p:cNvSpPr txBox="1">
            <a:spLocks/>
          </p:cNvSpPr>
          <p:nvPr/>
        </p:nvSpPr>
        <p:spPr>
          <a:xfrm>
            <a:off x="497304" y="36095"/>
            <a:ext cx="7808495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Delayed Medical Care </a:t>
            </a:r>
          </a:p>
          <a:p>
            <a:pPr algn="l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(Oct 14 – Nov 9, 2020)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0F1A5-58CB-45CA-830E-EC514501F17A}"/>
              </a:ext>
            </a:extLst>
          </p:cNvPr>
          <p:cNvSpPr/>
          <p:nvPr/>
        </p:nvSpPr>
        <p:spPr>
          <a:xfrm>
            <a:off x="497304" y="1068855"/>
            <a:ext cx="8149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Adults living in households with(out) children who delayed getting medical care because of the pandemic.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4A37592-9B4F-49D7-B740-3D945517C4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502834"/>
              </p:ext>
            </p:extLst>
          </p:nvPr>
        </p:nvGraphicFramePr>
        <p:xfrm>
          <a:off x="228600" y="1715185"/>
          <a:ext cx="4572000" cy="407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9B4B50D-87EF-4A6E-A626-7126749EA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16184"/>
              </p:ext>
            </p:extLst>
          </p:nvPr>
        </p:nvGraphicFramePr>
        <p:xfrm>
          <a:off x="4800600" y="1715184"/>
          <a:ext cx="4318000" cy="407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629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DEE44D-BBC6-444C-9012-6155E249F974}"/>
              </a:ext>
            </a:extLst>
          </p:cNvPr>
          <p:cNvSpPr txBox="1">
            <a:spLocks/>
          </p:cNvSpPr>
          <p:nvPr/>
        </p:nvSpPr>
        <p:spPr>
          <a:xfrm>
            <a:off x="497304" y="36095"/>
            <a:ext cx="818949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Internet, Computer / Digital Device Available </a:t>
            </a:r>
          </a:p>
          <a:p>
            <a:pPr algn="l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(Phase I through Phase III)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7F82FC9-07E3-4817-ACF9-B5BC0296CA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346003"/>
              </p:ext>
            </p:extLst>
          </p:nvPr>
        </p:nvGraphicFramePr>
        <p:xfrm>
          <a:off x="0" y="1752600"/>
          <a:ext cx="9144000" cy="409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DF82E95-9948-4F15-AE29-8E95FDBB1422}"/>
              </a:ext>
            </a:extLst>
          </p:cNvPr>
          <p:cNvSpPr/>
          <p:nvPr/>
        </p:nvSpPr>
        <p:spPr>
          <a:xfrm>
            <a:off x="497304" y="1013936"/>
            <a:ext cx="8189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cs typeface="Times New Roman" panose="02020603050405020304" pitchFamily="18" charset="0"/>
              </a:rPr>
              <a:t>Households in which a computer or digital device is usually or always available to children for educational purposes</a:t>
            </a:r>
          </a:p>
        </p:txBody>
      </p:sp>
    </p:spTree>
    <p:extLst>
      <p:ext uri="{BB962C8B-B14F-4D97-AF65-F5344CB8AC3E}">
        <p14:creationId xmlns:p14="http://schemas.microsoft.com/office/powerpoint/2010/main" val="3878876813"/>
      </p:ext>
    </p:extLst>
  </p:cSld>
  <p:clrMapOvr>
    <a:masterClrMapping/>
  </p:clrMapOvr>
</p:sld>
</file>

<file path=ppt/theme/theme1.xml><?xml version="1.0" encoding="utf-8"?>
<a:theme xmlns:a="http://schemas.openxmlformats.org/drawingml/2006/main" name="MSU_Maroon&amp;Grey">
  <a:themeElements>
    <a:clrScheme name="MSU Colors">
      <a:dk1>
        <a:srgbClr val="000000"/>
      </a:dk1>
      <a:lt1>
        <a:srgbClr val="FFFFFF"/>
      </a:lt1>
      <a:dk2>
        <a:srgbClr val="5D1724"/>
      </a:dk2>
      <a:lt2>
        <a:srgbClr val="E2E4DB"/>
      </a:lt2>
      <a:accent1>
        <a:srgbClr val="5E091A"/>
      </a:accent1>
      <a:accent2>
        <a:srgbClr val="410611"/>
      </a:accent2>
      <a:accent3>
        <a:srgbClr val="545651"/>
      </a:accent3>
      <a:accent4>
        <a:srgbClr val="848780"/>
      </a:accent4>
      <a:accent5>
        <a:srgbClr val="B9BDB3"/>
      </a:accent5>
      <a:accent6>
        <a:srgbClr val="890C25"/>
      </a:accent6>
      <a:hlink>
        <a:srgbClr val="890C25"/>
      </a:hlink>
      <a:folHlink>
        <a:srgbClr val="890C25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598</Words>
  <Application>Microsoft Office PowerPoint</Application>
  <PresentationFormat>On-screen Show (4:3)</PresentationFormat>
  <Paragraphs>74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Palatino Linotype</vt:lpstr>
      <vt:lpstr>Times New Roman</vt:lpstr>
      <vt:lpstr>MSU_Maroon&amp;Grey</vt:lpstr>
      <vt:lpstr>Impact of COVID-19 on Children in Mississippi: Household Pulse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Stats on the Impact of COVID-19 on Children in Mississippi</dc:title>
  <dc:creator>Yigit, Ismail</dc:creator>
  <cp:lastModifiedBy>Yigit, Ismail</cp:lastModifiedBy>
  <cp:revision>65</cp:revision>
  <dcterms:created xsi:type="dcterms:W3CDTF">2020-11-20T19:10:23Z</dcterms:created>
  <dcterms:modified xsi:type="dcterms:W3CDTF">2020-12-18T18:17:08Z</dcterms:modified>
</cp:coreProperties>
</file>